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8"/>
  </p:notesMasterIdLst>
  <p:handoutMasterIdLst>
    <p:handoutMasterId r:id="rId49"/>
  </p:handoutMasterIdLst>
  <p:sldIdLst>
    <p:sldId id="256" r:id="rId5"/>
    <p:sldId id="258" r:id="rId6"/>
    <p:sldId id="1541" r:id="rId7"/>
    <p:sldId id="1545" r:id="rId8"/>
    <p:sldId id="1542" r:id="rId9"/>
    <p:sldId id="1540" r:id="rId10"/>
    <p:sldId id="1510" r:id="rId11"/>
    <p:sldId id="1544" r:id="rId12"/>
    <p:sldId id="1539" r:id="rId13"/>
    <p:sldId id="1546" r:id="rId14"/>
    <p:sldId id="1580" r:id="rId15"/>
    <p:sldId id="1511" r:id="rId16"/>
    <p:sldId id="1547" r:id="rId17"/>
    <p:sldId id="1552" r:id="rId18"/>
    <p:sldId id="1553" r:id="rId19"/>
    <p:sldId id="1554" r:id="rId20"/>
    <p:sldId id="1560" r:id="rId21"/>
    <p:sldId id="1550" r:id="rId22"/>
    <p:sldId id="1561" r:id="rId23"/>
    <p:sldId id="1562" r:id="rId24"/>
    <p:sldId id="1564" r:id="rId25"/>
    <p:sldId id="1563" r:id="rId26"/>
    <p:sldId id="1549" r:id="rId27"/>
    <p:sldId id="1565" r:id="rId28"/>
    <p:sldId id="1548" r:id="rId29"/>
    <p:sldId id="1566" r:id="rId30"/>
    <p:sldId id="1551" r:id="rId31"/>
    <p:sldId id="1567" r:id="rId32"/>
    <p:sldId id="1568" r:id="rId33"/>
    <p:sldId id="1569" r:id="rId34"/>
    <p:sldId id="1570" r:id="rId35"/>
    <p:sldId id="1556" r:id="rId36"/>
    <p:sldId id="1571" r:id="rId37"/>
    <p:sldId id="1572" r:id="rId38"/>
    <p:sldId id="1573" r:id="rId39"/>
    <p:sldId id="1557" r:id="rId40"/>
    <p:sldId id="1574" r:id="rId41"/>
    <p:sldId id="1575" r:id="rId42"/>
    <p:sldId id="1576" r:id="rId43"/>
    <p:sldId id="1558" r:id="rId44"/>
    <p:sldId id="1577" r:id="rId45"/>
    <p:sldId id="1578" r:id="rId46"/>
    <p:sldId id="1579" r:id="rId47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C7FFC26-6309-2D61-5FF1-8297E6979E0E}" name="Chelsea Hagen" initials="CH" userId="S::chelseachagen@usf.edu::fc4bcf45-dcd5-4b66-bc2a-f6e0a9b01713" providerId="AD"/>
  <p188:author id="{1FA00637-E79D-9333-8CBD-D2BA5775AD87}" name="Brian Cantler" initials="BC" userId="S::bcantler@usf.edu::e6af9b92-f837-4be4-98c2-8be724538ce9" providerId="AD"/>
  <p188:author id="{2507A1C4-9397-6172-83AF-E93DB014C082}" name="Maya Wedgworth" initials="MW" userId="S::mayadanielle@usf.edu::59d4a84a-9b11-4675-b9c4-6e88a544bb4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ED7D31"/>
    <a:srgbClr val="000000"/>
    <a:srgbClr val="3FB073"/>
    <a:srgbClr val="006747"/>
    <a:srgbClr val="FD0000"/>
    <a:srgbClr val="CFC493"/>
    <a:srgbClr val="1C9E55"/>
    <a:srgbClr val="1C6EB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687AD88-9E0E-4D9A-BF9C-4A27BFC88B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2"/>
            <a:ext cx="3169920" cy="481727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6C10B-3C72-4DC6-A2A4-3E93AAEDD4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587" y="2"/>
            <a:ext cx="3169920" cy="481727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/>
            </a:lvl1pPr>
          </a:lstStyle>
          <a:p>
            <a:fld id="{EE20316B-BEDE-40A5-8CA5-BA9645ECD442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D71002-3C0E-47FF-AA89-AEC456C23A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19475"/>
            <a:ext cx="3169920" cy="481726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00287-ED59-46CE-9698-4D1429DBB8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/>
            </a:lvl1pPr>
          </a:lstStyle>
          <a:p>
            <a:fld id="{682CE4D9-7D84-472D-8B6D-53478D0B8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977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169920" cy="481727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2"/>
            <a:ext cx="3169920" cy="481727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/>
            </a:lvl1pPr>
          </a:lstStyle>
          <a:p>
            <a:fld id="{4304B252-8AFB-CA4A-B39C-F02781298DF7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3" tIns="48327" rIns="96653" bIns="4832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8"/>
            <a:ext cx="5852160" cy="3780474"/>
          </a:xfrm>
          <a:prstGeom prst="rect">
            <a:avLst/>
          </a:prstGeom>
        </p:spPr>
        <p:txBody>
          <a:bodyPr vert="horz" lIns="96653" tIns="48327" rIns="96653" bIns="4832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6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/>
            </a:lvl1pPr>
          </a:lstStyle>
          <a:p>
            <a:fld id="{319AD311-0EA2-6B40-B0D8-A45B131BB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788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52FD5-2B68-B139-A0FD-C6A63D09A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320AC0-93D4-5E2C-1660-AAFCDA9C0C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439DAD-9EA8-5B96-31B0-298904CA0C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6DAFB6-AAE7-DDFC-1316-690592B78E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AD311-0EA2-6B40-B0D8-A45B131BB20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332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EEA40-4BF5-C4C3-3E4C-B59E78A7C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69697D-33C4-63F5-3ED6-6802CE995A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B3574A-155D-4CFD-580D-9E8909DDC2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0053B-CD6D-7223-28E9-B5304D0240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AD311-0EA2-6B40-B0D8-A45B131BB20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378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B68C0-C28F-4370-70D2-1AAE88CEE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1A1E83-6F9D-FE8A-3F37-36BE3C250E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FD416F-B763-B812-2BCE-A17D7A245E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41354-796F-21DB-7F16-57B7C653CD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AD311-0EA2-6B40-B0D8-A45B131BB20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370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6AED6-95D0-2E5E-E759-6996F2F9E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6DA440-F4D6-E274-2517-E1B432E685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4968C5-04A1-6A0C-FCF9-66619FF701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2393-673C-1284-E20E-8DE7BA4AB5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AD311-0EA2-6B40-B0D8-A45B131BB20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2322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1BFA9-332F-045A-CECA-B560466CC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27A5D1-A036-5941-54A9-185BD80CAD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91388E-5534-FD97-FE8C-C7DC96BF5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7C40B-66D7-9669-A0AF-A7F4B789E8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AD311-0EA2-6B40-B0D8-A45B131BB20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278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A6340-FF26-80CA-C63B-912545F21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20B27B-E502-5B80-A24D-33E9E7E0E3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EEB4D4-4942-5FAD-F6CB-C0119EB62E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B22E4-A40A-0066-96C5-2196591E82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AD311-0EA2-6B40-B0D8-A45B131BB20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1355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4ADBB-141F-8EF6-9E33-C25D4F4CB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7C2960-375D-1D39-CD73-9EBE49B201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C88976-1ED1-8F26-06DE-D5E2E4CB93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0FF3C-AB48-DB33-AFAE-B52618B16E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AD311-0EA2-6B40-B0D8-A45B131BB20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855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46092-3624-C920-7C65-781E38354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2A24CC-C5E4-BE45-236C-E34A53AE70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53DCDB-9A83-9AC9-D673-D932A099DB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9C10D-77EF-384B-5F68-43230E2300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AD311-0EA2-6B40-B0D8-A45B131BB20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50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0B445-0F0E-5050-8B18-87CDE7A6E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6E2C38-2C53-EC4A-5DF2-33552F153B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CCFD04-AF75-C687-5325-EC5E69504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A5CBEB-DF9B-C5B3-0939-D84185572E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AD311-0EA2-6B40-B0D8-A45B131BB20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388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69BB4-D01B-0D87-BF75-E4EF8C2B2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8140AB-CC72-8E1B-06B0-36606ECD3E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7BFE5F-F4BD-0937-9BF3-FCAC84B646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2721B-6A47-11A8-C606-2C95BC7CB3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AD311-0EA2-6B40-B0D8-A45B131BB20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2768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6D6CB-D86B-FE1C-07C0-07B8EE870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6CA2FC-5694-9469-6C6E-161B347864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213A80-DDA2-6A41-5375-699CD7FEC8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25401-ADC0-1E42-80CC-799B9500A6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AD311-0EA2-6B40-B0D8-A45B131BB20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512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AD311-0EA2-6B40-B0D8-A45B131BB20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7251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EA6F3-4798-CC7F-7334-A89C5ABF1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26FF12-5BFA-B666-8A2D-CF732CD059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C4540E-23FA-B25F-AE1B-197DE1404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E9D29-B811-26BC-4557-9F5BBEC64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AD311-0EA2-6B40-B0D8-A45B131BB20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6575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F401C-D78C-3C4F-10C9-A50C9E1FD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96644B-E148-41F9-934A-9F7DB735F5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F5A3AC-D2A7-1EA3-3140-D1C97AC5E6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FEFF0-CCD3-E02F-9FD4-B0C25FC562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AD311-0EA2-6B40-B0D8-A45B131BB20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3880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F5A59-679E-77DA-1950-9A662D73A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A4ACB3-B644-FD7E-B324-917527EF79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B938F2-AF76-E74B-535B-9FA50E0078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45060-BEF1-F32F-D352-11BE1568CD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AD311-0EA2-6B40-B0D8-A45B131BB20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2750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410D7-BC80-0F29-499C-FC504BC20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2D1419-B0F5-F8FA-C2FE-2EE2ACE0D0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69E919-203F-4080-4552-A74E6F1B04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0FFA0-09A0-0AA2-9E8E-904C5E0FCC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AD311-0EA2-6B40-B0D8-A45B131BB20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8192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EF292-0DDA-E178-F11F-E29A1C380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627C31-426A-B838-C2E9-869820FE0B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E9B8D6-FEFF-ED54-44F7-797AB15396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06412-A754-FA83-E1D2-3C6A3E671D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AD311-0EA2-6B40-B0D8-A45B131BB20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7302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12C4A-E412-934A-EA03-3D6A3CC08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40FA54-ED09-0642-83B9-216A97A00A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586E96-D52B-E8D9-9DC0-9093C65DD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F0A16-F335-9E86-508F-3AFD832378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AD311-0EA2-6B40-B0D8-A45B131BB20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5325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4AB9B-186C-AA18-53EB-42C0F60C3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71214E-9A8C-DBD8-39F3-495C5B8535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AE0F71-5BCF-D3CB-1CF2-AE104C2B6E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066B2D-8FA2-0090-E7CF-B86A1D1DD9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AD311-0EA2-6B40-B0D8-A45B131BB20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788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025E8-AB8D-649A-7186-8E913F1CD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A9887A-5620-5BDD-BAAD-6B8380C7FD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4716B3-B33B-C168-70CA-6AA9BFA847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055CD-6DD2-A38E-6899-BC3F8B3E96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AD311-0EA2-6B40-B0D8-A45B131BB20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4545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74852-E051-CFD6-4E5D-C01CC3F22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B17D4D-C3EA-098A-1AF7-8C453444CC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4CD58A-55A2-1F3F-215C-6BBD9E601F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F41FE-037D-CA90-51C6-7D60849A77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AD311-0EA2-6B40-B0D8-A45B131BB20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858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9B135-2F96-A712-855C-C556083EF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C771AD-5240-FAB0-C4C1-AF25CB0F79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C1E330-9D84-3E21-89AB-198AAFE94D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E9643-CAE0-76A2-E237-EA01B57A2C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AD311-0EA2-6B40-B0D8-A45B131BB20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64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9D246-B6C5-92C2-091C-B993BB6F6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42CD21-CC2C-A103-096F-E9129AC37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0893E5-8C81-F0FB-DF06-940CBA6BF5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3A19B-C063-33FD-5565-4B78466C57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AD311-0EA2-6B40-B0D8-A45B131BB20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41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272BB-E0CD-DBB2-A58A-3265E58DC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7999E6-614A-B846-607F-80517DE52E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E09649-4BAC-0F61-5C4E-2BC096C501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CB008F-25A0-9385-D731-E832472542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AD311-0EA2-6B40-B0D8-A45B131BB20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92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F1970-1A55-9126-C9F2-A8591C338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4CFF86-3827-790B-5B3D-158174649E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409AAE-3D52-6CF1-CD9B-3B2A36F1C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C47582-20C6-92B8-228A-F037ECBD68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AD311-0EA2-6B40-B0D8-A45B131BB20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258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37304-901C-C882-C9E1-027707119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E2E600-6AB9-E6C0-244B-4861F9BBB2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616DEC-F962-D2C7-9808-A808BE2F01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AFAC7-04A4-28C9-F1B3-626609190C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AD311-0EA2-6B40-B0D8-A45B131BB20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96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E4FE6-2779-C845-714F-DDCE210D7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E25100-F455-E61B-AD04-51064AB83B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E3630D-730A-1C9A-3676-4CCF3963F2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C51EC-E90F-665F-EFC2-F8AE1BACF5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AD311-0EA2-6B40-B0D8-A45B131BB20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74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BE304-2153-F1DE-9C9C-84EAC5A66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1F025D-FFD2-7EA8-D148-995093D5FE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7188A1-A29B-4326-3428-27B966829C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426D2-BFB1-A327-F8AA-73927EB02F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9AD311-0EA2-6B40-B0D8-A45B131BB20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71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BBCE7-5AFD-8295-CB5B-5178BEA4FB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gency FB" panose="020B05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BB5F4F-7E35-5119-17EB-05EA426AD7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B0E6EB-9DD5-D116-9A83-24A3C0242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E917-4780-214D-AA76-7391E9DADF35}" type="datetime1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28482-34E3-904A-2972-64B68C1DB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153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3B200-C481-B742-B3BB-62A89061F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51DDB2-6C90-CDDD-6C4B-FE76FA997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C04354-156F-BDD2-0542-151F2A5298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6C18FE-6DE2-C527-1D93-A0238B82B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1B4B4-FB1A-814B-81D1-E1CAFE057497}" type="datetime1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2F019-7692-7C48-70A2-6F9D24BC7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52C3DC6-5983-9486-3C9D-A1D532833D3D}"/>
              </a:ext>
            </a:extLst>
          </p:cNvPr>
          <p:cNvSpPr txBox="1">
            <a:spLocks/>
          </p:cNvSpPr>
          <p:nvPr userDrawn="1"/>
        </p:nvSpPr>
        <p:spPr>
          <a:xfrm>
            <a:off x="11895992" y="6615967"/>
            <a:ext cx="3985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E2EE81-B4F8-7142-9A0F-BDB0E888E37B}" type="slidenum">
              <a:rPr lang="en-US" sz="800" smtClean="0"/>
              <a:pPr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512992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7299-D91B-C988-5FA3-BD22C4D97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3FC7C8-1E71-5CD8-C56B-213CFCC3B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4ED7D-8363-7208-4C02-21EBE7E3C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15C73-8F4C-0842-99D2-60E25EC1E4D5}" type="datetime1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55402F-C9C5-D7AD-6EDD-946C91A83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004E4EC-14E2-801E-32EF-6EB976932807}"/>
              </a:ext>
            </a:extLst>
          </p:cNvPr>
          <p:cNvSpPr txBox="1">
            <a:spLocks/>
          </p:cNvSpPr>
          <p:nvPr userDrawn="1"/>
        </p:nvSpPr>
        <p:spPr>
          <a:xfrm>
            <a:off x="11895992" y="6615967"/>
            <a:ext cx="3985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E2EE81-B4F8-7142-9A0F-BDB0E888E37B}" type="slidenum">
              <a:rPr lang="en-US" sz="800" smtClean="0"/>
              <a:pPr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2297858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03E0536-ED98-ECE2-5818-D6D9593041FE}"/>
              </a:ext>
            </a:extLst>
          </p:cNvPr>
          <p:cNvSpPr/>
          <p:nvPr userDrawn="1"/>
        </p:nvSpPr>
        <p:spPr>
          <a:xfrm>
            <a:off x="-7620" y="-7620"/>
            <a:ext cx="12207240" cy="687324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702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95F6C-C0EE-5CA7-594C-F4C78A8C6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latin typeface="Agency FB" panose="020B05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91E11-856C-0E96-E797-725B879B2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90CFBF2-FE46-F92A-4115-5B99E54F0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96A88-69E5-EA41-82A1-01ACD9D307E7}" type="datetime1">
              <a:rPr lang="en-US" smtClean="0"/>
              <a:t>12/1/2025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A1C96-73D8-FEF9-694D-12C676DD3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986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B547E-5C3B-1CDB-C2DC-22C15D425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 b="1">
                <a:latin typeface="Agency FB" panose="020B0503020202020204" pitchFamily="34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9A1D8D-9194-BC13-3584-DCA5888C5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C92410-C06E-0714-D048-650E35741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E9A0E-09A4-B044-A61B-316827ED89B7}" type="datetime1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C4D7F-0262-3CCE-0506-BF4D6711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608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ad forma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79C115F-6C69-394B-AB1E-0466A81936C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011174"/>
            <a:ext cx="0" cy="5105680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00D93A-7502-8543-B762-683B2F8E73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9168" y="1146432"/>
            <a:ext cx="5580738" cy="274320"/>
          </a:xfrm>
        </p:spPr>
        <p:txBody>
          <a:bodyPr>
            <a:noAutofit/>
          </a:bodyPr>
          <a:lstStyle>
            <a:lvl1pPr marL="0" indent="0">
              <a:buNone/>
              <a:defRPr sz="2000" b="1"/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FD983F-3FAD-2C46-B69B-23A6847912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5410" y="1502468"/>
            <a:ext cx="5584496" cy="1807690"/>
          </a:xfrm>
        </p:spPr>
        <p:txBody>
          <a:bodyPr/>
          <a:lstStyle>
            <a:lvl1pPr marL="0" indent="0">
              <a:buNone/>
              <a:defRPr sz="1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1313A2-601F-DB4F-82F9-C5899E36A9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9167" y="340948"/>
            <a:ext cx="9817100" cy="495884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  <a:latin typeface="Agency FB" panose="020B0503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9BDB5AD-197B-404E-AA0F-1C02980D73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32094" y="1153926"/>
            <a:ext cx="5632039" cy="274320"/>
          </a:xfrm>
        </p:spPr>
        <p:txBody>
          <a:bodyPr>
            <a:noAutofit/>
          </a:bodyPr>
          <a:lstStyle>
            <a:lvl1pPr marL="0" indent="0">
              <a:buNone/>
              <a:defRPr sz="2000" b="1"/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C602DB5-508E-BC4F-8C47-D050612410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40697" y="1502467"/>
            <a:ext cx="5632036" cy="1825979"/>
          </a:xfrm>
        </p:spPr>
        <p:txBody>
          <a:bodyPr/>
          <a:lstStyle>
            <a:lvl1pPr marL="0" indent="0">
              <a:buNone/>
              <a:defRPr sz="1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Second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8992F2D-70AC-0E49-A59F-DA134964578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5408" y="3556967"/>
            <a:ext cx="5600007" cy="274320"/>
          </a:xfrm>
        </p:spPr>
        <p:txBody>
          <a:bodyPr>
            <a:noAutofit/>
          </a:bodyPr>
          <a:lstStyle>
            <a:lvl1pPr marL="0" indent="0">
              <a:buNone/>
              <a:defRPr sz="2000" b="1"/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CE5BB01-B338-2843-B6DF-700872F25C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5409" y="3899132"/>
            <a:ext cx="5599994" cy="2179451"/>
          </a:xfrm>
        </p:spPr>
        <p:txBody>
          <a:bodyPr/>
          <a:lstStyle>
            <a:lvl1pPr marL="0" indent="0">
              <a:buNone/>
              <a:defRPr sz="1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Second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5670827-CFDD-7F4D-97B4-1E2D362AA9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2094" y="3560605"/>
            <a:ext cx="5647553" cy="274320"/>
          </a:xfrm>
        </p:spPr>
        <p:txBody>
          <a:bodyPr>
            <a:noAutofit/>
          </a:bodyPr>
          <a:lstStyle>
            <a:lvl1pPr marL="0" indent="0">
              <a:buNone/>
              <a:defRPr sz="2000" b="1"/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472F0AE-5752-FB4A-BEFC-40FCCE21A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41239" y="3894510"/>
            <a:ext cx="5647553" cy="2193217"/>
          </a:xfrm>
        </p:spPr>
        <p:txBody>
          <a:bodyPr/>
          <a:lstStyle>
            <a:lvl1pPr marL="0" indent="0">
              <a:buNone/>
              <a:defRPr sz="1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Second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66ED42-A46B-1D48-B1AF-5846429E7F52}"/>
              </a:ext>
            </a:extLst>
          </p:cNvPr>
          <p:cNvCxnSpPr>
            <a:cxnSpLocks/>
          </p:cNvCxnSpPr>
          <p:nvPr userDrawn="1"/>
        </p:nvCxnSpPr>
        <p:spPr>
          <a:xfrm flipH="1">
            <a:off x="-8237" y="3429000"/>
            <a:ext cx="12200237" cy="0"/>
          </a:xfrm>
          <a:prstGeom prst="line">
            <a:avLst/>
          </a:prstGeom>
          <a:ln w="444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8290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8">
          <p15:clr>
            <a:srgbClr val="FBAE40"/>
          </p15:clr>
        </p15:guide>
        <p15:guide id="2" pos="3984">
          <p15:clr>
            <a:srgbClr val="FBAE40"/>
          </p15:clr>
        </p15:guide>
        <p15:guide id="3" orient="horz" pos="432">
          <p15:clr>
            <a:srgbClr val="FBAE40"/>
          </p15:clr>
        </p15:guide>
        <p15:guide id="4" orient="horz" pos="720">
          <p15:clr>
            <a:srgbClr val="FBAE40"/>
          </p15:clr>
        </p15:guide>
        <p15:guide id="5" orient="horz" pos="2232">
          <p15:clr>
            <a:srgbClr val="FBAE40"/>
          </p15:clr>
        </p15:guide>
        <p15:guide id="6" orient="horz" pos="936">
          <p15:clr>
            <a:srgbClr val="FBAE40"/>
          </p15:clr>
        </p15:guide>
        <p15:guide id="7" orient="horz" pos="244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41F69-5808-6012-94A0-1847D9D86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gency FB" panose="020B05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AA163-84AF-494D-23BE-EDCF27DDE8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3B2E75-78AA-6D5B-6647-69BC41093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5D83EB-23D1-11FB-3259-BC62E0272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B914D-6CA3-CE49-89D6-2A8CA9CD56FB}" type="datetime1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109A4-1C57-03DE-0D47-3D2194571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392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2736E-955D-C770-F922-8C88BFF0F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gency FB" panose="020B05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B9251-F6D1-3EBC-B854-7E8D9A314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83B3CD-F00E-5C81-1A2E-11484E43B1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F56A20-07C7-6877-3B33-F85E47FF72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061B4B-8FEC-6932-589C-E077F9D547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3C732F-4BE2-47D4-8D4E-61D3026CF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67A07-40DC-3048-B935-A35F101E3984}" type="datetime1">
              <a:rPr lang="en-US" smtClean="0"/>
              <a:t>12/1/2025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2852EB-236D-B558-B237-2FF6BE736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2C8F490-376B-A4AF-C608-08D48C8C6508}"/>
              </a:ext>
            </a:extLst>
          </p:cNvPr>
          <p:cNvSpPr txBox="1">
            <a:spLocks/>
          </p:cNvSpPr>
          <p:nvPr userDrawn="1"/>
        </p:nvSpPr>
        <p:spPr>
          <a:xfrm>
            <a:off x="11895992" y="6615967"/>
            <a:ext cx="3985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E2EE81-B4F8-7142-9A0F-BDB0E888E37B}" type="slidenum">
              <a:rPr lang="en-US" sz="800" smtClean="0"/>
              <a:pPr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232489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6247-7EAD-A8A5-C16F-419D21514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gency FB" panose="020B05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B49018-D9D4-81A1-FE57-D2CD80F0C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21015-FC19-8549-BDD6-F41E4EEFD5AF}" type="datetime1">
              <a:rPr lang="en-US" smtClean="0"/>
              <a:t>12/1/2025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37EE79-063E-99F2-ED5F-77810B031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4995A-01B4-E82B-B340-0C551489A00F}"/>
              </a:ext>
            </a:extLst>
          </p:cNvPr>
          <p:cNvSpPr txBox="1">
            <a:spLocks/>
          </p:cNvSpPr>
          <p:nvPr userDrawn="1"/>
        </p:nvSpPr>
        <p:spPr>
          <a:xfrm>
            <a:off x="11895992" y="6615967"/>
            <a:ext cx="3985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E2EE81-B4F8-7142-9A0F-BDB0E888E37B}" type="slidenum">
              <a:rPr lang="en-US" sz="800" smtClean="0"/>
              <a:pPr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716082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3B8E55-4146-F5EA-55EB-2B5CC280F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3F99F-0943-C347-A08C-B7128ADE0754}" type="datetime1">
              <a:rPr lang="en-US" smtClean="0"/>
              <a:t>12/1/2025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6EA511-4A01-7BBA-98B0-2709144A0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444D2E1-09FB-54B9-8A8A-E1ADB0BB902E}"/>
              </a:ext>
            </a:extLst>
          </p:cNvPr>
          <p:cNvSpPr txBox="1">
            <a:spLocks/>
          </p:cNvSpPr>
          <p:nvPr userDrawn="1"/>
        </p:nvSpPr>
        <p:spPr>
          <a:xfrm>
            <a:off x="11895992" y="6615967"/>
            <a:ext cx="3985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E2EE81-B4F8-7142-9A0F-BDB0E888E37B}" type="slidenum">
              <a:rPr lang="en-US" sz="800" smtClean="0"/>
              <a:pPr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372493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9989E-DF38-5964-8499-098796CD7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FC8F0-ABE3-B778-24BD-A828AAB1B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9C44BA-8190-1DCD-A8CA-3B7D99638F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F2BB53-8BC6-0CE2-274E-A2AEE5547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EBCF-D51F-6C41-8FB4-7EC517F22AB2}" type="datetime1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D47E16-BB51-E050-DF8E-2DB26B7B7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7CDD907-1FE6-7792-4388-5A3F71ADEB2D}"/>
              </a:ext>
            </a:extLst>
          </p:cNvPr>
          <p:cNvSpPr txBox="1">
            <a:spLocks/>
          </p:cNvSpPr>
          <p:nvPr userDrawn="1"/>
        </p:nvSpPr>
        <p:spPr>
          <a:xfrm>
            <a:off x="11895992" y="6615967"/>
            <a:ext cx="3985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E2EE81-B4F8-7142-9A0F-BDB0E888E37B}" type="slidenum">
              <a:rPr lang="en-US" sz="800" smtClean="0"/>
              <a:pPr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524544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88C47F-FD10-07E9-A869-52307C767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86962"/>
            <a:ext cx="10515600" cy="4923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D9A47-A68B-E99F-6697-E442CFD866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796A88-69E5-EA41-82A1-01ACD9D307E7}" type="datetime1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D5D4B-F3F7-070E-674C-55B2D982C6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42537-3897-27E1-6C95-38F4F8FE27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2EE81-B4F8-7142-9A0F-BDB0E888E37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A2F1AC-21CF-B435-75F8-36C541E0A48A}"/>
              </a:ext>
            </a:extLst>
          </p:cNvPr>
          <p:cNvSpPr/>
          <p:nvPr userDrawn="1"/>
        </p:nvSpPr>
        <p:spPr>
          <a:xfrm>
            <a:off x="0" y="0"/>
            <a:ext cx="12192000" cy="1054439"/>
          </a:xfrm>
          <a:prstGeom prst="rect">
            <a:avLst/>
          </a:prstGeom>
          <a:solidFill>
            <a:srgbClr val="0067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AAE0B1-8D48-25C8-72D0-FCB3CE75AFAE}"/>
              </a:ext>
            </a:extLst>
          </p:cNvPr>
          <p:cNvSpPr/>
          <p:nvPr userDrawn="1"/>
        </p:nvSpPr>
        <p:spPr>
          <a:xfrm>
            <a:off x="0" y="6170576"/>
            <a:ext cx="12192000" cy="687424"/>
          </a:xfrm>
          <a:prstGeom prst="rect">
            <a:avLst/>
          </a:prstGeom>
          <a:solidFill>
            <a:srgbClr val="CFC493"/>
          </a:solidFill>
          <a:ln>
            <a:solidFill>
              <a:srgbClr val="CFC4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4" descr="Award-Winning Web Design + Development in Tampa | thirteen05 creative">
            <a:extLst>
              <a:ext uri="{FF2B5EF4-FFF2-40B4-BE49-F238E27FC236}">
                <a16:creationId xmlns:a16="http://schemas.microsoft.com/office/drawing/2014/main" id="{62BEE618-49C6-F194-0B44-6D975C530D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754" y="5881688"/>
            <a:ext cx="1265650" cy="126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F43D2D-413D-4893-AC11-9D7F2ECA119A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8703" y="6239968"/>
            <a:ext cx="2178543" cy="548640"/>
          </a:xfrm>
          <a:prstGeom prst="rect">
            <a:avLst/>
          </a:prstGeom>
          <a:ln w="12700">
            <a:solidFill>
              <a:srgbClr val="006A44"/>
            </a:solidFill>
          </a:ln>
        </p:spPr>
      </p:pic>
    </p:spTree>
    <p:extLst>
      <p:ext uri="{BB962C8B-B14F-4D97-AF65-F5344CB8AC3E}">
        <p14:creationId xmlns:p14="http://schemas.microsoft.com/office/powerpoint/2010/main" val="3132257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 Condensed" panose="02000000000000000000" pitchFamily="2" charset="0"/>
          <a:ea typeface="Roboto Condensed" panose="02000000000000000000" pitchFamily="2" charset="0"/>
          <a:cs typeface="Roboto Condensed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 Condensed" panose="02000000000000000000" pitchFamily="2" charset="0"/>
          <a:ea typeface="Roboto Condensed" panose="02000000000000000000" pitchFamily="2" charset="0"/>
          <a:cs typeface="Roboto Condensed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 Condensed" panose="02000000000000000000" pitchFamily="2" charset="0"/>
          <a:ea typeface="Roboto Condensed" panose="02000000000000000000" pitchFamily="2" charset="0"/>
          <a:cs typeface="Roboto Condensed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Condensed" panose="02000000000000000000" pitchFamily="2" charset="0"/>
          <a:ea typeface="Roboto Condensed" panose="02000000000000000000" pitchFamily="2" charset="0"/>
          <a:cs typeface="Roboto Condensed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Condensed" panose="02000000000000000000" pitchFamily="2" charset="0"/>
          <a:ea typeface="Roboto Condensed" panose="02000000000000000000" pitchFamily="2" charset="0"/>
          <a:cs typeface="Roboto Condensed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standageusf/git-training-exercis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2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ducation.github.com/git-cheat-sheet-education.pdf" TargetMode="External"/><Relationship Id="rId4" Type="http://schemas.openxmlformats.org/officeDocument/2006/relationships/hyperlink" Target="https://learngitbranching.js.org/?locale=en_US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install/linux" TargetMode="External"/><Relationship Id="rId2" Type="http://schemas.openxmlformats.org/officeDocument/2006/relationships/hyperlink" Target="https://git-scm.com/install/window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release/python-3140/" TargetMode="External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8A7186-2281-9158-D77D-BBC3F7E44B12}"/>
              </a:ext>
            </a:extLst>
          </p:cNvPr>
          <p:cNvSpPr txBox="1"/>
          <p:nvPr/>
        </p:nvSpPr>
        <p:spPr>
          <a:xfrm>
            <a:off x="4643911" y="2309806"/>
            <a:ext cx="7629408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b="1" dirty="0">
                <a:solidFill>
                  <a:srgbClr val="006666"/>
                </a:solidFill>
                <a:latin typeface="Agency FB"/>
                <a:ea typeface="ＭＳ Ｐゴシック"/>
                <a:cs typeface="Arial"/>
                <a:sym typeface="Arial"/>
              </a:rPr>
              <a:t>Git Fundamentals For Engineers</a:t>
            </a:r>
          </a:p>
          <a:p>
            <a:pPr defTabSz="45718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b="1" dirty="0">
              <a:solidFill>
                <a:srgbClr val="006666"/>
              </a:solidFill>
              <a:latin typeface="Calibri"/>
              <a:ea typeface="ＭＳ Ｐゴシック"/>
              <a:cs typeface="Arial"/>
              <a:sym typeface="Arial"/>
            </a:endParaRPr>
          </a:p>
          <a:p>
            <a:pPr defTabSz="45718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006666"/>
                </a:solidFill>
                <a:latin typeface="Calibri"/>
                <a:ea typeface="ＭＳ Ｐゴシック"/>
                <a:cs typeface="Arial"/>
                <a:sym typeface="Arial"/>
              </a:rPr>
              <a:t>Brian Standage</a:t>
            </a:r>
          </a:p>
          <a:p>
            <a:pPr defTabSz="45718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006666"/>
                </a:solidFill>
                <a:latin typeface="Calibri"/>
                <a:ea typeface="ＭＳ Ｐゴシック"/>
                <a:cs typeface="Arial"/>
                <a:sym typeface="Arial"/>
              </a:rPr>
              <a:t>2025 DEC 3</a:t>
            </a:r>
            <a:endParaRPr lang="en-US" sz="2000" b="1" dirty="0">
              <a:solidFill>
                <a:srgbClr val="006666"/>
              </a:solidFill>
              <a:latin typeface="Calibri"/>
              <a:ea typeface="ＭＳ Ｐゴシック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A73F0-ED11-1B76-9BD3-609D1DF10FB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960" y="1965960"/>
            <a:ext cx="3535000" cy="292608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675D7E2-8292-482D-A069-838733952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742" y="3225800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532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67C8D-DADC-9173-0CCF-E16219D08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7586BA-371B-2305-1D9D-1B5E05048413}"/>
              </a:ext>
            </a:extLst>
          </p:cNvPr>
          <p:cNvSpPr txBox="1"/>
          <p:nvPr/>
        </p:nvSpPr>
        <p:spPr>
          <a:xfrm>
            <a:off x="4643911" y="2309806"/>
            <a:ext cx="7629408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b="1" dirty="0">
                <a:solidFill>
                  <a:srgbClr val="006666"/>
                </a:solidFill>
                <a:latin typeface="Agency FB"/>
                <a:ea typeface="ＭＳ Ｐゴシック"/>
                <a:cs typeface="Arial"/>
                <a:sym typeface="Arial"/>
              </a:rPr>
              <a:t>Understanding Git Fundamentals</a:t>
            </a:r>
          </a:p>
          <a:p>
            <a:pPr defTabSz="45718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b="1" dirty="0">
              <a:solidFill>
                <a:srgbClr val="006666"/>
              </a:solidFill>
              <a:latin typeface="Calibri"/>
              <a:ea typeface="ＭＳ Ｐゴシック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96543-4A20-842E-5FAB-F27CB6385A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2850" y="1605929"/>
            <a:ext cx="2875624" cy="2380284"/>
          </a:xfrm>
          <a:prstGeom prst="rect">
            <a:avLst/>
          </a:prstGeom>
        </p:spPr>
      </p:pic>
      <p:pic>
        <p:nvPicPr>
          <p:cNvPr id="6146" name="Picture 2" descr="Git Tutorial - Understanding Git basics - Whizlabs Blog">
            <a:extLst>
              <a:ext uri="{FF2B5EF4-FFF2-40B4-BE49-F238E27FC236}">
                <a16:creationId xmlns:a16="http://schemas.microsoft.com/office/drawing/2014/main" id="{54A5912A-962C-CC19-3907-C306E176F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505" y="3097213"/>
            <a:ext cx="5715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84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1D2D5-E154-A40E-10FF-FA9AD392B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972EB146-49CC-FE07-2404-9D49658C8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70" y="278882"/>
            <a:ext cx="11445580" cy="597568"/>
          </a:xfrm>
        </p:spPr>
        <p:txBody>
          <a:bodyPr/>
          <a:lstStyle/>
          <a:p>
            <a:r>
              <a:rPr lang="en-US" dirty="0"/>
              <a:t>How Do I Create a Repo? </a:t>
            </a:r>
            <a:endParaRPr lang="en-US" i="1" dirty="0">
              <a:latin typeface="Agency FB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4F139BA-99FE-0925-A56F-14CA32D69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962"/>
            <a:ext cx="10541924" cy="49236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For repos that must live in the USF GitHub organization:</a:t>
            </a:r>
          </a:p>
          <a:p>
            <a:pPr lvl="1"/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Create an IT Ticket including:</a:t>
            </a:r>
          </a:p>
          <a:p>
            <a:pPr lvl="2"/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Repository name</a:t>
            </a:r>
          </a:p>
          <a:p>
            <a:pPr lvl="2"/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Names/Emails of people who need access</a:t>
            </a:r>
          </a:p>
          <a:p>
            <a:pPr lvl="2"/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Permissions (view, edit, admin, etc.) for each person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You can also create a repo outside the USF Organization yourself through the GitHub GUI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Once your repo has been created, clone it: </a:t>
            </a:r>
          </a:p>
          <a:p>
            <a:pPr lvl="1"/>
            <a:r>
              <a:rPr lang="en-US" dirty="0">
                <a:highlight>
                  <a:srgbClr val="E6E6E6"/>
                </a:highlight>
                <a:latin typeface="Aptos" panose="020B0004020202020204" pitchFamily="34" charset="0"/>
                <a:ea typeface="Roboto Condensed"/>
                <a:cs typeface="Roboto Condensed"/>
              </a:rPr>
              <a:t>git clone &lt;org-repo-</a:t>
            </a:r>
            <a:r>
              <a:rPr lang="en-US" dirty="0" err="1">
                <a:highlight>
                  <a:srgbClr val="E6E6E6"/>
                </a:highlight>
                <a:latin typeface="Aptos" panose="020B0004020202020204" pitchFamily="34" charset="0"/>
                <a:ea typeface="Roboto Condensed"/>
                <a:cs typeface="Roboto Condensed"/>
              </a:rPr>
              <a:t>url</a:t>
            </a:r>
            <a:r>
              <a:rPr lang="en-US" dirty="0">
                <a:highlight>
                  <a:srgbClr val="E6E6E6"/>
                </a:highlight>
                <a:latin typeface="Aptos" panose="020B0004020202020204" pitchFamily="34" charset="0"/>
                <a:ea typeface="Roboto Condensed"/>
                <a:cs typeface="Roboto Condensed"/>
              </a:rPr>
              <a:t>&gt;</a:t>
            </a:r>
          </a:p>
        </p:txBody>
      </p:sp>
      <p:pic>
        <p:nvPicPr>
          <p:cNvPr id="29698" name="Picture 2" descr="GitHub Logo and symbol, meaning, history, PNG, brand">
            <a:extLst>
              <a:ext uri="{FF2B5EF4-FFF2-40B4-BE49-F238E27FC236}">
                <a16:creationId xmlns:a16="http://schemas.microsoft.com/office/drawing/2014/main" id="{EFBEA790-BA0C-23AF-06A3-304BCDA52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537" y="4021282"/>
            <a:ext cx="3325788" cy="192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284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A38A8-00CA-8CA7-2776-DE73F8960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D511B02E-87FB-0A56-8CF0-6587FE0A6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70" y="278882"/>
            <a:ext cx="11445580" cy="597568"/>
          </a:xfrm>
        </p:spPr>
        <p:txBody>
          <a:bodyPr/>
          <a:lstStyle/>
          <a:p>
            <a:r>
              <a:rPr lang="en-US" dirty="0"/>
              <a:t>Git vs GitHub</a:t>
            </a:r>
            <a:br>
              <a:rPr lang="en-US" b="0" dirty="0"/>
            </a:br>
            <a:br>
              <a:rPr lang="en-US" dirty="0"/>
            </a:br>
            <a:endParaRPr lang="en-US" i="1" dirty="0">
              <a:latin typeface="Agency FB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590B20-B1D9-37BD-A01E-BDA820624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962"/>
            <a:ext cx="5095240" cy="492362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1" dirty="0">
                <a:latin typeface="Aptos" panose="020B0004020202020204" pitchFamily="34" charset="0"/>
                <a:ea typeface="Roboto Condensed"/>
                <a:cs typeface="Roboto Condensed"/>
              </a:rPr>
              <a:t>Git:</a:t>
            </a:r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 version control system, local + distributed, tracks commits, branches, history </a:t>
            </a:r>
          </a:p>
          <a:p>
            <a:r>
              <a:rPr lang="en-US" b="1" dirty="0">
                <a:latin typeface="Aptos" panose="020B0004020202020204" pitchFamily="34" charset="0"/>
                <a:ea typeface="Roboto Condensed"/>
                <a:cs typeface="Roboto Condensed"/>
              </a:rPr>
              <a:t>GitHub:</a:t>
            </a:r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 cloud-hosted platform, remote repo, collaboration (PRs, reviews, CI/CD) 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Git can exist without GitHub 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GitHub adds visibility and workflow tools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There exist alternatives to GitHub</a:t>
            </a:r>
          </a:p>
        </p:txBody>
      </p:sp>
      <p:pic>
        <p:nvPicPr>
          <p:cNvPr id="8197" name="Picture 5">
            <a:extLst>
              <a:ext uri="{FF2B5EF4-FFF2-40B4-BE49-F238E27FC236}">
                <a16:creationId xmlns:a16="http://schemas.microsoft.com/office/drawing/2014/main" id="{DD39DCCF-89A1-6034-35E7-2DA3C091A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522" y="1069340"/>
            <a:ext cx="6126478" cy="306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935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563FF-CBD3-236D-9DE2-BDD605ADF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B6F4AE3D-940B-D7E0-D2B6-71C44F6A5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70" y="278882"/>
            <a:ext cx="11445580" cy="597568"/>
          </a:xfrm>
        </p:spPr>
        <p:txBody>
          <a:bodyPr/>
          <a:lstStyle/>
          <a:p>
            <a:r>
              <a:rPr lang="en-US" dirty="0"/>
              <a:t>The Git Model</a:t>
            </a:r>
            <a:endParaRPr lang="en-US" i="1" dirty="0">
              <a:latin typeface="Agency FB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954586-D747-1A19-4EF4-43C1D561B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962"/>
            <a:ext cx="10541000" cy="49236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ptos" panose="020B0004020202020204" pitchFamily="34" charset="0"/>
                <a:ea typeface="Roboto Condensed"/>
                <a:cs typeface="Roboto Condensed"/>
              </a:rPr>
              <a:t>Working Directory: </a:t>
            </a:r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your local editable files</a:t>
            </a:r>
          </a:p>
          <a:p>
            <a:r>
              <a:rPr lang="en-US" b="1" dirty="0">
                <a:latin typeface="Aptos" panose="020B0004020202020204" pitchFamily="34" charset="0"/>
                <a:ea typeface="Roboto Condensed"/>
                <a:cs typeface="Roboto Condensed"/>
              </a:rPr>
              <a:t>Staging Area: </a:t>
            </a:r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prepares changes for commit (</a:t>
            </a:r>
            <a:r>
              <a:rPr lang="en-US" dirty="0">
                <a:highlight>
                  <a:srgbClr val="E6E6E6"/>
                </a:highlight>
                <a:latin typeface="Aptos" panose="020B0004020202020204" pitchFamily="34" charset="0"/>
                <a:ea typeface="Roboto Condensed"/>
                <a:cs typeface="Roboto Condensed"/>
              </a:rPr>
              <a:t>git add</a:t>
            </a:r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)</a:t>
            </a:r>
          </a:p>
          <a:p>
            <a:r>
              <a:rPr lang="en-US" b="1" dirty="0">
                <a:latin typeface="Aptos" panose="020B0004020202020204" pitchFamily="34" charset="0"/>
                <a:ea typeface="Roboto Condensed"/>
                <a:cs typeface="Roboto Condensed"/>
              </a:rPr>
              <a:t>Local Repository: </a:t>
            </a:r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stores committed snapshots (</a:t>
            </a:r>
            <a:r>
              <a:rPr lang="en-US" dirty="0">
                <a:highlight>
                  <a:srgbClr val="E6E6E6"/>
                </a:highlight>
                <a:latin typeface="Aptos" panose="020B0004020202020204" pitchFamily="34" charset="0"/>
                <a:ea typeface="Roboto Condensed"/>
                <a:cs typeface="Roboto Condensed"/>
              </a:rPr>
              <a:t>git commit</a:t>
            </a:r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)</a:t>
            </a:r>
            <a:endParaRPr lang="en-US" b="1" dirty="0">
              <a:latin typeface="Aptos" panose="020B0004020202020204" pitchFamily="34" charset="0"/>
              <a:ea typeface="Roboto Condensed"/>
              <a:cs typeface="Roboto Condensed"/>
            </a:endParaRPr>
          </a:p>
          <a:p>
            <a:r>
              <a:rPr lang="en-US" b="1" dirty="0">
                <a:latin typeface="Aptos" panose="020B0004020202020204" pitchFamily="34" charset="0"/>
                <a:ea typeface="Roboto Condensed"/>
                <a:cs typeface="Roboto Condensed"/>
              </a:rPr>
              <a:t>Remote Repository: </a:t>
            </a:r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shared version of the repo on the cloud (</a:t>
            </a:r>
            <a:r>
              <a:rPr lang="en-US" dirty="0">
                <a:highlight>
                  <a:srgbClr val="E6E6E6"/>
                </a:highlight>
                <a:latin typeface="Aptos" panose="020B0004020202020204" pitchFamily="34" charset="0"/>
                <a:ea typeface="Roboto Condensed"/>
                <a:cs typeface="Roboto Condensed"/>
              </a:rPr>
              <a:t>git push</a:t>
            </a:r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 / </a:t>
            </a:r>
            <a:r>
              <a:rPr lang="en-US" dirty="0">
                <a:highlight>
                  <a:srgbClr val="E6E6E6"/>
                </a:highlight>
                <a:latin typeface="Aptos" panose="020B0004020202020204" pitchFamily="34" charset="0"/>
                <a:ea typeface="Roboto Condensed"/>
                <a:cs typeface="Roboto Condensed"/>
              </a:rPr>
              <a:t>git pull</a:t>
            </a:r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)</a:t>
            </a:r>
            <a:endParaRPr lang="en-US" b="1" dirty="0">
              <a:latin typeface="Aptos" panose="020B0004020202020204" pitchFamily="34" charset="0"/>
              <a:ea typeface="Roboto Condensed"/>
              <a:cs typeface="Roboto Condensed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3D3D801-11DB-419B-45B5-0575357EE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746" y="3353896"/>
            <a:ext cx="7010401" cy="2756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60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67977-978A-65FE-1CEA-7D4A27567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1F530A5C-E9A5-187D-7AF7-44BB44BCE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70" y="278882"/>
            <a:ext cx="11445580" cy="597568"/>
          </a:xfrm>
        </p:spPr>
        <p:txBody>
          <a:bodyPr/>
          <a:lstStyle/>
          <a:p>
            <a:r>
              <a:rPr lang="en-US" dirty="0"/>
              <a:t>Working Directory</a:t>
            </a:r>
            <a:endParaRPr lang="en-US" i="1" dirty="0">
              <a:latin typeface="Agency FB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48FCFB-6E62-07A1-7A3E-2EA17B040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962"/>
            <a:ext cx="10541000" cy="49236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The files on your machine you actively edit 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Git monitors this directory for changes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Untracked, modified, and ignored files live here 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Changes in the working directory will be lost if they are not saved to git</a:t>
            </a:r>
          </a:p>
          <a:p>
            <a:r>
              <a:rPr lang="en-US" dirty="0">
                <a:highlight>
                  <a:srgbClr val="E6E6E6"/>
                </a:highlight>
                <a:latin typeface="Aptos" panose="020B0004020202020204" pitchFamily="34" charset="0"/>
                <a:ea typeface="Roboto Condensed"/>
                <a:cs typeface="Roboto Condensed"/>
              </a:rPr>
              <a:t>git status</a:t>
            </a:r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:</a:t>
            </a:r>
          </a:p>
          <a:p>
            <a:pPr lvl="1"/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shows what changed in the working directory</a:t>
            </a:r>
          </a:p>
          <a:p>
            <a:pPr lvl="1"/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shows the files in your staging area</a:t>
            </a:r>
          </a:p>
          <a:p>
            <a:endParaRPr lang="en-US" dirty="0">
              <a:latin typeface="Aptos" panose="020B0004020202020204" pitchFamily="34" charset="0"/>
              <a:ea typeface="Roboto Condensed"/>
              <a:cs typeface="Roboto Condensed"/>
            </a:endParaRPr>
          </a:p>
          <a:p>
            <a:endParaRPr lang="en-US" dirty="0">
              <a:latin typeface="Aptos" panose="020B0004020202020204" pitchFamily="34" charset="0"/>
              <a:ea typeface="Roboto Condensed"/>
              <a:cs typeface="Roboto Condensed"/>
            </a:endParaRPr>
          </a:p>
          <a:p>
            <a:endParaRPr lang="en-US" dirty="0">
              <a:latin typeface="Aptos" panose="020B0004020202020204" pitchFamily="34" charset="0"/>
              <a:ea typeface="Roboto Condensed"/>
              <a:cs typeface="Roboto Condense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61ACA7-D3B9-642C-D92B-4F8E47E1E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299" y="4932132"/>
            <a:ext cx="8068801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177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E2CF9-765C-0B70-C181-ED292C37E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3AFC6CE2-A424-991C-3FC2-59DD86AF6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70" y="278882"/>
            <a:ext cx="11445580" cy="597568"/>
          </a:xfrm>
        </p:spPr>
        <p:txBody>
          <a:bodyPr/>
          <a:lstStyle/>
          <a:p>
            <a:r>
              <a:rPr lang="en-US" dirty="0"/>
              <a:t>Staging Area</a:t>
            </a:r>
            <a:endParaRPr lang="en-US" i="1" dirty="0">
              <a:latin typeface="Agency FB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CD76D9F-9EB6-567A-7C3C-86E45FFFA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962"/>
            <a:ext cx="10541000" cy="49236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Where Git starts tracking and saving changes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A holding area where you prepare changes before a commit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Lets you choose what is present in your next snapshot of the local repository (commit)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You can stage part of a file, or multiple files intentionally</a:t>
            </a:r>
          </a:p>
          <a:p>
            <a:r>
              <a:rPr lang="en-US" dirty="0">
                <a:highlight>
                  <a:srgbClr val="E6E6E6"/>
                </a:highlight>
                <a:latin typeface="Aptos" panose="020B0004020202020204" pitchFamily="34" charset="0"/>
                <a:ea typeface="Roboto Condensed"/>
                <a:cs typeface="Roboto Condensed"/>
              </a:rPr>
              <a:t>git add</a:t>
            </a:r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 moves changes from working directory </a:t>
            </a:r>
            <a:r>
              <a:rPr lang="en-US" dirty="0"/>
              <a:t>→</a:t>
            </a:r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 staging area</a:t>
            </a:r>
          </a:p>
          <a:p>
            <a:endParaRPr lang="en-US" dirty="0">
              <a:latin typeface="Aptos" panose="020B0004020202020204" pitchFamily="34" charset="0"/>
              <a:ea typeface="Roboto Condensed"/>
              <a:cs typeface="Roboto Condensed"/>
            </a:endParaRPr>
          </a:p>
          <a:p>
            <a:endParaRPr lang="en-US" dirty="0">
              <a:latin typeface="Aptos" panose="020B0004020202020204" pitchFamily="34" charset="0"/>
              <a:ea typeface="Roboto Condensed"/>
              <a:cs typeface="Roboto Condensed"/>
            </a:endParaRPr>
          </a:p>
          <a:p>
            <a:endParaRPr lang="en-US" dirty="0">
              <a:latin typeface="Aptos" panose="020B0004020202020204" pitchFamily="34" charset="0"/>
              <a:ea typeface="Roboto Condensed"/>
              <a:cs typeface="Roboto Condense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1AB38B-3094-05ED-B607-43C9C3714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928" y="4252956"/>
            <a:ext cx="7983064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91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F23F5-9A21-3988-350E-8F02AEA0B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BECD032A-F352-CDDA-4023-B480AA4FC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70" y="278882"/>
            <a:ext cx="11445580" cy="597568"/>
          </a:xfrm>
        </p:spPr>
        <p:txBody>
          <a:bodyPr/>
          <a:lstStyle/>
          <a:p>
            <a:r>
              <a:rPr lang="en-US" dirty="0"/>
              <a:t>Local Repository</a:t>
            </a:r>
            <a:endParaRPr lang="en-US" i="1" dirty="0">
              <a:latin typeface="Agency FB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BAC364F-7145-207C-1C11-4132ED326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962"/>
            <a:ext cx="10541000" cy="49236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Stores complete commit history locally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Each commit is a snapshot with a unique hash ID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You can revert, inspect, compare, or branch from any commit</a:t>
            </a:r>
          </a:p>
          <a:p>
            <a:r>
              <a:rPr lang="en-US" dirty="0">
                <a:highlight>
                  <a:srgbClr val="E6E6E6"/>
                </a:highlight>
                <a:latin typeface="Aptos" panose="020B0004020202020204" pitchFamily="34" charset="0"/>
                <a:ea typeface="Roboto Condensed"/>
                <a:cs typeface="Roboto Condensed"/>
              </a:rPr>
              <a:t>git commit</a:t>
            </a:r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 moves staged changes </a:t>
            </a:r>
            <a:r>
              <a:rPr lang="en-US" dirty="0"/>
              <a:t>→</a:t>
            </a:r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 local repository</a:t>
            </a:r>
          </a:p>
          <a:p>
            <a:endParaRPr lang="en-US" dirty="0">
              <a:latin typeface="Aptos" panose="020B0004020202020204" pitchFamily="34" charset="0"/>
              <a:ea typeface="Roboto Condensed"/>
              <a:cs typeface="Roboto Condensed"/>
            </a:endParaRPr>
          </a:p>
          <a:p>
            <a:endParaRPr lang="en-US" dirty="0">
              <a:latin typeface="Aptos" panose="020B0004020202020204" pitchFamily="34" charset="0"/>
              <a:ea typeface="Roboto Condensed"/>
              <a:cs typeface="Roboto Condensed"/>
            </a:endParaRPr>
          </a:p>
          <a:p>
            <a:endParaRPr lang="en-US" dirty="0">
              <a:latin typeface="Aptos" panose="020B0004020202020204" pitchFamily="34" charset="0"/>
              <a:ea typeface="Roboto Condensed"/>
              <a:cs typeface="Roboto Condense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31A82-4CEC-3F7C-D83B-FC927A9FB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171" y="3327648"/>
            <a:ext cx="7239657" cy="325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84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3B895-35FB-D907-A488-A084E32CE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88178E26-C145-C6D2-7307-BA5C76042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70" y="278882"/>
            <a:ext cx="11445580" cy="597568"/>
          </a:xfrm>
        </p:spPr>
        <p:txBody>
          <a:bodyPr/>
          <a:lstStyle/>
          <a:p>
            <a:r>
              <a:rPr lang="en-US" dirty="0"/>
              <a:t>Remote Repository</a:t>
            </a:r>
            <a:endParaRPr lang="en-US" i="1" dirty="0">
              <a:latin typeface="Agency FB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AD11F1-6D2E-5429-5D01-0E14D2DAA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6300" y="1186962"/>
            <a:ext cx="7366000" cy="49236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Hosted version of the repo on </a:t>
            </a:r>
            <a:r>
              <a:rPr lang="en-US" dirty="0" err="1">
                <a:latin typeface="Aptos" panose="020B0004020202020204" pitchFamily="34" charset="0"/>
                <a:ea typeface="Roboto Condensed"/>
                <a:cs typeface="Roboto Condensed"/>
              </a:rPr>
              <a:t>Github</a:t>
            </a:r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, GitLab, </a:t>
            </a:r>
            <a:r>
              <a:rPr lang="en-US" dirty="0" err="1">
                <a:latin typeface="Aptos" panose="020B0004020202020204" pitchFamily="34" charset="0"/>
                <a:ea typeface="Roboto Condensed"/>
                <a:cs typeface="Roboto Condensed"/>
              </a:rPr>
              <a:t>etc</a:t>
            </a:r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…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Acts as the shared source of truth for the team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You push your commits to share them with your collaborators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You pull to sync changes that others made 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git push and git pull move commits between local and remote</a:t>
            </a:r>
          </a:p>
          <a:p>
            <a:endParaRPr lang="en-US" dirty="0">
              <a:latin typeface="Aptos" panose="020B0004020202020204" pitchFamily="34" charset="0"/>
              <a:ea typeface="Roboto Condensed"/>
              <a:cs typeface="Roboto Condensed"/>
            </a:endParaRPr>
          </a:p>
          <a:p>
            <a:endParaRPr lang="en-US" dirty="0">
              <a:latin typeface="Aptos" panose="020B0004020202020204" pitchFamily="34" charset="0"/>
              <a:ea typeface="Roboto Condensed"/>
              <a:cs typeface="Roboto Condensed"/>
            </a:endParaRPr>
          </a:p>
          <a:p>
            <a:endParaRPr lang="en-US" dirty="0">
              <a:latin typeface="Aptos" panose="020B0004020202020204" pitchFamily="34" charset="0"/>
              <a:ea typeface="Roboto Condensed"/>
              <a:cs typeface="Roboto Condensed"/>
            </a:endParaRPr>
          </a:p>
        </p:txBody>
      </p:sp>
      <p:pic>
        <p:nvPicPr>
          <p:cNvPr id="11268" name="Picture 4" descr="Introduction to Remote Repositories | Learn Git Ebook (CLI Edition)">
            <a:extLst>
              <a:ext uri="{FF2B5EF4-FFF2-40B4-BE49-F238E27FC236}">
                <a16:creationId xmlns:a16="http://schemas.microsoft.com/office/drawing/2014/main" id="{6979ED77-C4EC-D017-024E-A3085D21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1700199"/>
            <a:ext cx="3790950" cy="3194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532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AAFE4-4722-9670-DFC5-6DD4A2884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225C476C-CA56-166F-A70B-7524F37FD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70" y="278882"/>
            <a:ext cx="11445580" cy="597568"/>
          </a:xfrm>
        </p:spPr>
        <p:txBody>
          <a:bodyPr/>
          <a:lstStyle/>
          <a:p>
            <a:r>
              <a:rPr lang="en-US" dirty="0"/>
              <a:t>Putting It All Together</a:t>
            </a:r>
            <a:endParaRPr lang="en-US" i="1" dirty="0">
              <a:latin typeface="Agency FB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04EA17A-654E-94D1-105E-4E3BECB4F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962"/>
            <a:ext cx="6382173" cy="49236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Edit → Stage → Commit → Push → Pull</a:t>
            </a:r>
          </a:p>
          <a:p>
            <a:r>
              <a:rPr lang="en-US" b="1" dirty="0">
                <a:latin typeface="Aptos" panose="020B0004020202020204" pitchFamily="34" charset="0"/>
                <a:ea typeface="Roboto Condensed"/>
                <a:cs typeface="Roboto Condensed"/>
              </a:rPr>
              <a:t>Stage changes: </a:t>
            </a:r>
            <a:r>
              <a:rPr lang="en-US" dirty="0">
                <a:highlight>
                  <a:srgbClr val="E6E6E6"/>
                </a:highlight>
                <a:latin typeface="Aptos" panose="020B0004020202020204" pitchFamily="34" charset="0"/>
                <a:ea typeface="Roboto Condensed"/>
                <a:cs typeface="Roboto Condensed"/>
              </a:rPr>
              <a:t>git add &lt;file&gt;</a:t>
            </a:r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 </a:t>
            </a:r>
          </a:p>
          <a:p>
            <a:r>
              <a:rPr lang="en-US" b="1" dirty="0">
                <a:latin typeface="Aptos" panose="020B0004020202020204" pitchFamily="34" charset="0"/>
                <a:ea typeface="Roboto Condensed"/>
                <a:cs typeface="Roboto Condensed"/>
              </a:rPr>
              <a:t>Commit snapshot: </a:t>
            </a:r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git commit -m "message" </a:t>
            </a:r>
          </a:p>
          <a:p>
            <a:r>
              <a:rPr lang="en-US" b="1" dirty="0">
                <a:latin typeface="Aptos" panose="020B0004020202020204" pitchFamily="34" charset="0"/>
                <a:ea typeface="Roboto Condensed"/>
                <a:cs typeface="Roboto Condensed"/>
              </a:rPr>
              <a:t>Push to remote: </a:t>
            </a:r>
            <a:r>
              <a:rPr lang="en-US" dirty="0">
                <a:highlight>
                  <a:srgbClr val="E6E6E6"/>
                </a:highlight>
                <a:latin typeface="Aptos" panose="020B0004020202020204" pitchFamily="34" charset="0"/>
                <a:ea typeface="Roboto Condensed"/>
                <a:cs typeface="Roboto Condensed"/>
              </a:rPr>
              <a:t>git push </a:t>
            </a:r>
          </a:p>
          <a:p>
            <a:r>
              <a:rPr lang="en-US" b="1" dirty="0">
                <a:latin typeface="Aptos" panose="020B0004020202020204" pitchFamily="34" charset="0"/>
                <a:ea typeface="Roboto Condensed"/>
                <a:cs typeface="Roboto Condensed"/>
              </a:rPr>
              <a:t>Pull updates from remote: </a:t>
            </a:r>
            <a:r>
              <a:rPr lang="en-US" dirty="0">
                <a:highlight>
                  <a:srgbClr val="E6E6E6"/>
                </a:highlight>
                <a:latin typeface="Aptos" panose="020B0004020202020204" pitchFamily="34" charset="0"/>
                <a:ea typeface="Roboto Condensed"/>
                <a:cs typeface="Roboto Condensed"/>
              </a:rPr>
              <a:t>git pull 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Git ensures every change is traceable and recoverable</a:t>
            </a:r>
          </a:p>
        </p:txBody>
      </p:sp>
      <p:pic>
        <p:nvPicPr>
          <p:cNvPr id="9221" name="Picture 5" descr="Basic Git Commands | Srikar Mandava">
            <a:extLst>
              <a:ext uri="{FF2B5EF4-FFF2-40B4-BE49-F238E27FC236}">
                <a16:creationId xmlns:a16="http://schemas.microsoft.com/office/drawing/2014/main" id="{A2C944FD-F57E-D594-1412-8447B67B9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124" y="1098550"/>
            <a:ext cx="3814875" cy="508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587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B1804-DA1C-B04E-9211-7DC1D20B0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E1825DC2-4E85-F120-7A56-90922984B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70" y="278882"/>
            <a:ext cx="11445580" cy="597568"/>
          </a:xfrm>
        </p:spPr>
        <p:txBody>
          <a:bodyPr/>
          <a:lstStyle/>
          <a:p>
            <a:r>
              <a:rPr lang="en-US" dirty="0"/>
              <a:t>Basic Git Commands</a:t>
            </a:r>
            <a:endParaRPr lang="en-US" i="1" dirty="0">
              <a:latin typeface="Agency FB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1A1DAB-AF25-C81A-030E-47AB2D614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50" y="1186962"/>
            <a:ext cx="6382173" cy="4923628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git status </a:t>
            </a:r>
          </a:p>
          <a:p>
            <a:pPr lvl="1"/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Shows what changed and what stage things are in. 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git add &lt;file&gt; </a:t>
            </a:r>
          </a:p>
          <a:p>
            <a:pPr lvl="1"/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Move changes from working directory to staging area. 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git add . </a:t>
            </a:r>
          </a:p>
          <a:p>
            <a:pPr lvl="1"/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Stage everything currently modified. 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git commit -m "Message" </a:t>
            </a:r>
          </a:p>
          <a:p>
            <a:pPr lvl="1"/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Save staged changes into your local repository. 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git log</a:t>
            </a:r>
          </a:p>
          <a:p>
            <a:pPr lvl="1"/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View commit history. 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git push </a:t>
            </a:r>
          </a:p>
          <a:p>
            <a:pPr lvl="1"/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Upload your commits to the remote repository. 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git pull </a:t>
            </a:r>
          </a:p>
          <a:p>
            <a:pPr lvl="1"/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Get the latest commits from the remote repository. 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git checkout -b &lt;branch&gt; </a:t>
            </a:r>
          </a:p>
          <a:p>
            <a:pPr lvl="1"/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Create and switch to a new branch. 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git checkout &lt;branch&gt; </a:t>
            </a:r>
          </a:p>
          <a:p>
            <a:pPr lvl="1"/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Switch to an existing branch.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git branch</a:t>
            </a:r>
          </a:p>
          <a:p>
            <a:pPr lvl="1"/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Show all branches in working directory</a:t>
            </a:r>
          </a:p>
        </p:txBody>
      </p:sp>
      <p:pic>
        <p:nvPicPr>
          <p:cNvPr id="13314" name="Picture 2" descr="Top Git Commands - ✨ 𝗚𝗲𝘁𝘁𝗶𝗻𝗴 &amp; 𝗖𝗿𝗲𝗮𝘁𝗶𝗻𝗴 𝗣𝗿𝗼𝗷𝗲𝗰𝘁𝘀 -  𝚐𝚒𝚝 𝚒𝚗𝚒𝚝: Kickstart a new git repository. - 𝚐𝚒𝚝 𝚌𝚕𝚘𝚗𝚎  [𝚞𝚛𝚕]: Duplicate a repository into a new directory.… | Brij kishore  Pandey | 41 comments">
            <a:extLst>
              <a:ext uri="{FF2B5EF4-FFF2-40B4-BE49-F238E27FC236}">
                <a16:creationId xmlns:a16="http://schemas.microsoft.com/office/drawing/2014/main" id="{9DF4B530-9127-CA72-29D5-4A2C736B1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26" y="1137483"/>
            <a:ext cx="3616960" cy="502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882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440BC7B8-BFAB-8FC3-0E97-BC92985A0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70" y="278882"/>
            <a:ext cx="8239247" cy="597568"/>
          </a:xfrm>
        </p:spPr>
        <p:txBody>
          <a:bodyPr/>
          <a:lstStyle/>
          <a:p>
            <a:r>
              <a:rPr lang="en-US">
                <a:latin typeface="Agency FB"/>
                <a:ea typeface="ＭＳ Ｐゴシック"/>
              </a:rPr>
              <a:t>Agenda</a:t>
            </a:r>
            <a:endParaRPr lang="en-US" i="1">
              <a:latin typeface="Agency FB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514A7D-4C23-A2FC-7A79-BD633D482D0A}"/>
              </a:ext>
            </a:extLst>
          </p:cNvPr>
          <p:cNvSpPr txBox="1"/>
          <p:nvPr/>
        </p:nvSpPr>
        <p:spPr>
          <a:xfrm>
            <a:off x="486696" y="1225689"/>
            <a:ext cx="1123540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Quick History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Setting up Your Machine for Git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Understanding Git Fundamentals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Branching, Merging, Rebasing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Industry Standard Workflow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Hands On Exercise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Automation and Quality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Submodules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Q &amp; 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46707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83EBD-45E6-3516-F52F-23B45E351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860D3D-9F90-B1A2-3C4C-5801E1A4E7D5}"/>
              </a:ext>
            </a:extLst>
          </p:cNvPr>
          <p:cNvSpPr txBox="1"/>
          <p:nvPr/>
        </p:nvSpPr>
        <p:spPr>
          <a:xfrm>
            <a:off x="4643911" y="2309806"/>
            <a:ext cx="7629408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b="1" dirty="0">
                <a:solidFill>
                  <a:srgbClr val="006666"/>
                </a:solidFill>
                <a:latin typeface="Agency FB"/>
                <a:ea typeface="ＭＳ Ｐゴシック"/>
                <a:cs typeface="Arial"/>
                <a:sym typeface="Arial"/>
              </a:rPr>
              <a:t>Branching, Merging, Rebasing</a:t>
            </a:r>
          </a:p>
          <a:p>
            <a:pPr defTabSz="45718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b="1" dirty="0">
              <a:solidFill>
                <a:srgbClr val="006666"/>
              </a:solidFill>
              <a:latin typeface="Calibri"/>
              <a:ea typeface="ＭＳ Ｐゴシック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D85ED4-3A79-5BEA-DA61-49A205F4867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2850" y="1605929"/>
            <a:ext cx="2875624" cy="2380284"/>
          </a:xfrm>
          <a:prstGeom prst="rect">
            <a:avLst/>
          </a:prstGeom>
        </p:spPr>
      </p:pic>
      <p:pic>
        <p:nvPicPr>
          <p:cNvPr id="14338" name="Picture 2" descr="90+ Git Branch Stock Illustrations, Royalty-Free Vector Graphics &amp; Clip Art  - iStock">
            <a:extLst>
              <a:ext uri="{FF2B5EF4-FFF2-40B4-BE49-F238E27FC236}">
                <a16:creationId xmlns:a16="http://schemas.microsoft.com/office/drawing/2014/main" id="{37349827-3F23-9902-6DEA-C8DDCEFE3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249" y="3223494"/>
            <a:ext cx="3905251" cy="248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721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D4A59-4089-4FCD-7630-51A4285CD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5092DF97-B0D5-5117-EB70-DE359E332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What is a Branch? </a:t>
            </a:r>
            <a:endParaRPr lang="en-US" b="1" i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C3708B4-11DA-C6F4-0866-69F94CDD3A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i="1" dirty="0"/>
              <a:t>Branch</a:t>
            </a:r>
            <a:r>
              <a:rPr lang="en-US" sz="2200" dirty="0"/>
              <a:t> = lightweight pointer to a commit </a:t>
            </a:r>
          </a:p>
          <a:p>
            <a:r>
              <a:rPr lang="en-US" sz="2200" dirty="0"/>
              <a:t>Easy to create and delete </a:t>
            </a:r>
          </a:p>
          <a:p>
            <a:r>
              <a:rPr lang="en-US" sz="2200" b="1" dirty="0">
                <a:solidFill>
                  <a:schemeClr val="accent6"/>
                </a:solidFill>
              </a:rPr>
              <a:t>Main</a:t>
            </a:r>
            <a:r>
              <a:rPr lang="en-US" sz="2200" dirty="0"/>
              <a:t> (master) branch = stable production code (the project baseline)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Feature branches</a:t>
            </a:r>
            <a:r>
              <a:rPr lang="en-US" sz="2200" b="1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= isolated work for experiments or new features </a:t>
            </a:r>
          </a:p>
          <a:p>
            <a:r>
              <a:rPr lang="en-US" sz="2200" dirty="0"/>
              <a:t>Branches encourage </a:t>
            </a:r>
            <a:r>
              <a:rPr lang="en-US" sz="2200" b="1" dirty="0"/>
              <a:t>parallel development</a:t>
            </a:r>
            <a:r>
              <a:rPr lang="en-US" sz="2200" dirty="0"/>
              <a:t> and </a:t>
            </a:r>
            <a:r>
              <a:rPr lang="en-US" sz="2200" b="1" dirty="0"/>
              <a:t>safe experimentation</a:t>
            </a:r>
          </a:p>
          <a:p>
            <a:r>
              <a:rPr lang="en-US" sz="2200" dirty="0"/>
              <a:t>Standard to create a branch off main</a:t>
            </a:r>
          </a:p>
          <a:p>
            <a:pPr lvl="1"/>
            <a:r>
              <a:rPr lang="en-US" sz="2200" dirty="0"/>
              <a:t>Branches can be made off other branches</a:t>
            </a:r>
          </a:p>
          <a:p>
            <a:endParaRPr lang="en-US" sz="2200" dirty="0"/>
          </a:p>
        </p:txBody>
      </p:sp>
      <p:pic>
        <p:nvPicPr>
          <p:cNvPr id="15362" name="Picture 2" descr="Perspective component building: horizontal git branch - Module Development  - Inductive Automation Forum">
            <a:extLst>
              <a:ext uri="{FF2B5EF4-FFF2-40B4-BE49-F238E27FC236}">
                <a16:creationId xmlns:a16="http://schemas.microsoft.com/office/drawing/2014/main" id="{3497A446-1586-08FF-895E-24A083931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81750" y="1173223"/>
            <a:ext cx="5181600" cy="2655034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20482" name="Picture 2">
            <a:extLst>
              <a:ext uri="{FF2B5EF4-FFF2-40B4-BE49-F238E27FC236}">
                <a16:creationId xmlns:a16="http://schemas.microsoft.com/office/drawing/2014/main" id="{C3AFD3DA-5CA1-7C25-DBFE-3CBF2A29E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932" y="4229100"/>
            <a:ext cx="2097768" cy="258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393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85095-39B5-C9BE-CA75-3A6CF066E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A16A3D4B-1B46-E6AD-2E1E-EB89621E2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Creating and Managing Branches</a:t>
            </a:r>
            <a:endParaRPr lang="en-US" b="1" i="1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B6F14BAC-EE41-6BBC-F582-729E355A0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3200" y="2226349"/>
            <a:ext cx="5816600" cy="3200492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FABB38A-DFBA-7333-5A6A-9C8FA00BB0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19200"/>
            <a:ext cx="5181600" cy="49577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500" b="1" dirty="0"/>
              <a:t>Create</a:t>
            </a:r>
            <a:r>
              <a:rPr lang="en-US" sz="1500" dirty="0"/>
              <a:t> a branch</a:t>
            </a:r>
          </a:p>
          <a:p>
            <a:pPr lvl="1"/>
            <a:r>
              <a:rPr lang="en-US" sz="1500" dirty="0">
                <a:highlight>
                  <a:srgbClr val="E6E6E6"/>
                </a:highlight>
              </a:rPr>
              <a:t>git checkout –b </a:t>
            </a:r>
            <a:r>
              <a:rPr lang="en-US" sz="1500" dirty="0" err="1">
                <a:highlight>
                  <a:srgbClr val="E6E6E6"/>
                </a:highlight>
              </a:rPr>
              <a:t>branch_name</a:t>
            </a:r>
            <a:endParaRPr lang="en-US" sz="1500" dirty="0">
              <a:highlight>
                <a:srgbClr val="E6E6E6"/>
              </a:highlight>
            </a:endParaRPr>
          </a:p>
          <a:p>
            <a:r>
              <a:rPr lang="en-US" sz="1500" b="1" dirty="0"/>
              <a:t>Switch</a:t>
            </a:r>
            <a:r>
              <a:rPr lang="en-US" sz="1500" dirty="0"/>
              <a:t> branches</a:t>
            </a:r>
          </a:p>
          <a:p>
            <a:pPr lvl="1"/>
            <a:r>
              <a:rPr lang="en-US" sz="1500" dirty="0">
                <a:highlight>
                  <a:srgbClr val="E6E6E6"/>
                </a:highlight>
              </a:rPr>
              <a:t>git checkout </a:t>
            </a:r>
            <a:r>
              <a:rPr lang="en-US" sz="1500" dirty="0" err="1">
                <a:highlight>
                  <a:srgbClr val="E6E6E6"/>
                </a:highlight>
              </a:rPr>
              <a:t>other_branch</a:t>
            </a:r>
            <a:endParaRPr lang="en-US" sz="1500" dirty="0">
              <a:highlight>
                <a:srgbClr val="E6E6E6"/>
              </a:highlight>
            </a:endParaRPr>
          </a:p>
          <a:p>
            <a:r>
              <a:rPr lang="en-US" sz="1500" b="1" dirty="0"/>
              <a:t>Push</a:t>
            </a:r>
            <a:r>
              <a:rPr lang="en-US" sz="1500" dirty="0"/>
              <a:t> a branch not yet on the remote</a:t>
            </a:r>
          </a:p>
          <a:p>
            <a:pPr lvl="1"/>
            <a:r>
              <a:rPr lang="en-US" sz="1500" dirty="0">
                <a:highlight>
                  <a:srgbClr val="E6E6E6"/>
                </a:highlight>
              </a:rPr>
              <a:t>git push --set-upstream origin </a:t>
            </a:r>
            <a:r>
              <a:rPr lang="en-US" sz="1500" dirty="0" err="1">
                <a:highlight>
                  <a:srgbClr val="E6E6E6"/>
                </a:highlight>
              </a:rPr>
              <a:t>branch_name</a:t>
            </a:r>
            <a:endParaRPr lang="en-US" sz="1500" dirty="0">
              <a:highlight>
                <a:srgbClr val="E6E6E6"/>
              </a:highlight>
            </a:endParaRPr>
          </a:p>
          <a:p>
            <a:r>
              <a:rPr lang="en-US" sz="1500" b="1" dirty="0"/>
              <a:t>Delete</a:t>
            </a:r>
            <a:r>
              <a:rPr lang="en-US" sz="1500" dirty="0"/>
              <a:t> a </a:t>
            </a:r>
            <a:r>
              <a:rPr lang="en-US" sz="1500" b="1" dirty="0"/>
              <a:t>local</a:t>
            </a:r>
            <a:r>
              <a:rPr lang="en-US" sz="1500" dirty="0"/>
              <a:t> branch</a:t>
            </a:r>
          </a:p>
          <a:p>
            <a:pPr lvl="1"/>
            <a:r>
              <a:rPr lang="en-US" sz="1500" dirty="0">
                <a:highlight>
                  <a:srgbClr val="E6E6E6"/>
                </a:highlight>
              </a:rPr>
              <a:t>git branch –d </a:t>
            </a:r>
            <a:r>
              <a:rPr lang="en-US" sz="1500" dirty="0" err="1">
                <a:highlight>
                  <a:srgbClr val="E6E6E6"/>
                </a:highlight>
              </a:rPr>
              <a:t>branch_name</a:t>
            </a:r>
            <a:endParaRPr lang="en-US" sz="1500" dirty="0">
              <a:highlight>
                <a:srgbClr val="E6E6E6"/>
              </a:highlight>
            </a:endParaRPr>
          </a:p>
          <a:p>
            <a:pPr lvl="1"/>
            <a:r>
              <a:rPr lang="en-US" sz="1500" dirty="0"/>
              <a:t>does not delete from remote or other people’s working directory</a:t>
            </a:r>
          </a:p>
          <a:p>
            <a:r>
              <a:rPr lang="en-US" sz="1500" b="1" dirty="0"/>
              <a:t>Delete</a:t>
            </a:r>
            <a:r>
              <a:rPr lang="en-US" sz="1500" dirty="0"/>
              <a:t> a </a:t>
            </a:r>
            <a:r>
              <a:rPr lang="en-US" sz="1500" b="1" dirty="0"/>
              <a:t>remote</a:t>
            </a:r>
            <a:r>
              <a:rPr lang="en-US" sz="1500" dirty="0"/>
              <a:t> branch</a:t>
            </a:r>
          </a:p>
          <a:p>
            <a:pPr lvl="1"/>
            <a:r>
              <a:rPr lang="en-US" sz="1500" dirty="0">
                <a:highlight>
                  <a:srgbClr val="E6E6E6"/>
                </a:highlight>
              </a:rPr>
              <a:t>git push origin --delete </a:t>
            </a:r>
            <a:r>
              <a:rPr lang="en-US" sz="1500" dirty="0" err="1">
                <a:highlight>
                  <a:srgbClr val="E6E6E6"/>
                </a:highlight>
              </a:rPr>
              <a:t>branch_name</a:t>
            </a:r>
            <a:endParaRPr lang="en-US" sz="1500" dirty="0">
              <a:highlight>
                <a:srgbClr val="E6E6E6"/>
              </a:highlight>
            </a:endParaRPr>
          </a:p>
          <a:p>
            <a:pPr lvl="1"/>
            <a:r>
              <a:rPr lang="en-US" sz="1500" dirty="0"/>
              <a:t>Easier to just do on GitHub</a:t>
            </a:r>
          </a:p>
          <a:p>
            <a:pPr marL="457200" lvl="1" indent="0">
              <a:buNone/>
            </a:pPr>
            <a:endParaRPr lang="en-US" sz="1500" dirty="0"/>
          </a:p>
          <a:p>
            <a:r>
              <a:rPr lang="en-US" sz="1500" b="1" i="1" dirty="0"/>
              <a:t>Remember: </a:t>
            </a:r>
            <a:r>
              <a:rPr lang="en-US" sz="1500" dirty="0"/>
              <a:t>keep branches short lived and focused</a:t>
            </a:r>
            <a:endParaRPr lang="en-US" sz="1500" b="1" i="1" dirty="0"/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656359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C7057-1B28-FF98-B466-BF654A67F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537A8828-9AC1-8858-4BA0-DE6503D4A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What a Merge Does</a:t>
            </a:r>
            <a:endParaRPr lang="en-US" b="1" i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810C50A-37D3-2606-F4C8-1906481D29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89050"/>
            <a:ext cx="6863080" cy="488791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/>
              <a:t>Combines the history of two branches</a:t>
            </a:r>
          </a:p>
          <a:p>
            <a:r>
              <a:rPr lang="en-US" sz="2200" dirty="0"/>
              <a:t>Creates a new merge commit by default</a:t>
            </a:r>
          </a:p>
          <a:p>
            <a:r>
              <a:rPr lang="en-US" sz="2200" dirty="0"/>
              <a:t>Keeps full commit history exactly as it happened</a:t>
            </a:r>
          </a:p>
          <a:p>
            <a:r>
              <a:rPr lang="en-US" sz="2200" dirty="0"/>
              <a:t>Ideal when working in shared team environments</a:t>
            </a:r>
          </a:p>
          <a:p>
            <a:r>
              <a:rPr lang="en-US" sz="2200" dirty="0"/>
              <a:t>Helps maintain clear historical context</a:t>
            </a:r>
          </a:p>
          <a:p>
            <a:r>
              <a:rPr lang="en-US" sz="2200" dirty="0"/>
              <a:t>Common command:</a:t>
            </a:r>
          </a:p>
          <a:p>
            <a:pPr lvl="1"/>
            <a:r>
              <a:rPr lang="en-US" sz="1800" dirty="0">
                <a:highlight>
                  <a:srgbClr val="E6E6E6"/>
                </a:highlight>
              </a:rPr>
              <a:t>git merge </a:t>
            </a:r>
            <a:r>
              <a:rPr lang="en-US" sz="1800" dirty="0" err="1">
                <a:highlight>
                  <a:srgbClr val="E6E6E6"/>
                </a:highlight>
              </a:rPr>
              <a:t>branch_name</a:t>
            </a:r>
            <a:endParaRPr lang="en-US" sz="1800" dirty="0">
              <a:highlight>
                <a:srgbClr val="E6E6E6"/>
              </a:highlight>
            </a:endParaRPr>
          </a:p>
          <a:p>
            <a:r>
              <a:rPr lang="en-US" sz="2200" dirty="0"/>
              <a:t>To bring changes from main into your branch</a:t>
            </a:r>
          </a:p>
          <a:p>
            <a:pPr lvl="1"/>
            <a:r>
              <a:rPr lang="en-US" sz="1800" dirty="0">
                <a:highlight>
                  <a:srgbClr val="E6E6E6"/>
                </a:highlight>
              </a:rPr>
              <a:t>git merge main</a:t>
            </a:r>
          </a:p>
          <a:p>
            <a:endParaRPr lang="en-US" sz="2200" dirty="0"/>
          </a:p>
        </p:txBody>
      </p:sp>
      <p:pic>
        <p:nvPicPr>
          <p:cNvPr id="15366" name="Picture 6">
            <a:extLst>
              <a:ext uri="{FF2B5EF4-FFF2-40B4-BE49-F238E27FC236}">
                <a16:creationId xmlns:a16="http://schemas.microsoft.com/office/drawing/2014/main" id="{5BB81064-24E2-A331-BF3B-B14FCA71B9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647"/>
          <a:stretch>
            <a:fillRect/>
          </a:stretch>
        </p:blipFill>
        <p:spPr bwMode="auto">
          <a:xfrm>
            <a:off x="7805641" y="1332270"/>
            <a:ext cx="3106199" cy="4193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413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845B6-5A06-AF72-3E5E-F6EE8B81F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0C75936C-BC03-7DAA-7B9C-C586E304D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What a Rebase Does</a:t>
            </a:r>
            <a:endParaRPr lang="en-US" b="1" i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F45828-F3EC-EE60-6E61-A8CD4D781A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89050"/>
            <a:ext cx="5257800" cy="488791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/>
              <a:t>Moves your branch to start at a new commit</a:t>
            </a:r>
          </a:p>
          <a:p>
            <a:r>
              <a:rPr lang="en-US" sz="2200" dirty="0"/>
              <a:t>Rewrites history by creating new commits</a:t>
            </a:r>
          </a:p>
          <a:p>
            <a:r>
              <a:rPr lang="en-US" sz="2200" dirty="0"/>
              <a:t>Creates linear branch history</a:t>
            </a:r>
          </a:p>
          <a:p>
            <a:r>
              <a:rPr lang="en-US" sz="2200" dirty="0"/>
              <a:t>Removes the “merge commit” that exists when merging </a:t>
            </a:r>
          </a:p>
          <a:p>
            <a:r>
              <a:rPr lang="en-US" sz="2200" dirty="0"/>
              <a:t>Think of it like cutting and pasting your work on top of the latest code</a:t>
            </a:r>
          </a:p>
          <a:p>
            <a:pPr lvl="1"/>
            <a:r>
              <a:rPr lang="en-US" sz="1800" dirty="0"/>
              <a:t>“Take my commits and move them to start from the latest version of another branch.”</a:t>
            </a:r>
          </a:p>
          <a:p>
            <a:pPr lvl="1"/>
            <a:endParaRPr lang="en-US" sz="1800" dirty="0"/>
          </a:p>
          <a:p>
            <a:r>
              <a:rPr lang="en-US" sz="2200" dirty="0"/>
              <a:t>Common commands:</a:t>
            </a:r>
          </a:p>
          <a:p>
            <a:pPr lvl="1"/>
            <a:r>
              <a:rPr lang="en-US" sz="1800" dirty="0"/>
              <a:t>git rebase main</a:t>
            </a:r>
          </a:p>
          <a:p>
            <a:endParaRPr lang="en-US" sz="2200" dirty="0"/>
          </a:p>
          <a:p>
            <a:endParaRPr lang="en-US" sz="1800" dirty="0">
              <a:highlight>
                <a:srgbClr val="E6E6E6"/>
              </a:highlight>
            </a:endParaRPr>
          </a:p>
          <a:p>
            <a:endParaRPr lang="en-US" sz="2200" dirty="0"/>
          </a:p>
        </p:txBody>
      </p:sp>
      <p:pic>
        <p:nvPicPr>
          <p:cNvPr id="17416" name="Picture 8" descr="Git Rebase: A Comprehensive Guide with Examples – TecAdmin">
            <a:extLst>
              <a:ext uri="{FF2B5EF4-FFF2-40B4-BE49-F238E27FC236}">
                <a16:creationId xmlns:a16="http://schemas.microsoft.com/office/drawing/2014/main" id="{F6F1E52F-3AB4-BBF0-F4D9-78897E83C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172" y="1907024"/>
            <a:ext cx="5361093" cy="341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2813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83C3E-9B50-6B16-B5F4-265079E49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40072F57-70BF-4398-661D-7D43F8291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70" y="278882"/>
            <a:ext cx="11445580" cy="597568"/>
          </a:xfrm>
        </p:spPr>
        <p:txBody>
          <a:bodyPr/>
          <a:lstStyle/>
          <a:p>
            <a:r>
              <a:rPr lang="en-US" dirty="0"/>
              <a:t>Merge vs Rebase</a:t>
            </a:r>
            <a:endParaRPr lang="en-US" i="1" dirty="0">
              <a:latin typeface="Agency FB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D0A91F8-5C43-1678-8F60-8D7672CB7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9303" y="1227602"/>
            <a:ext cx="5372947" cy="492362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b="1" dirty="0">
                <a:latin typeface="Aptos" panose="020B0004020202020204" pitchFamily="34" charset="0"/>
                <a:ea typeface="Roboto Condensed"/>
                <a:cs typeface="Roboto Condensed"/>
              </a:rPr>
              <a:t>Merge: </a:t>
            </a:r>
          </a:p>
          <a:p>
            <a:pPr lvl="1"/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Keeps all original commits</a:t>
            </a:r>
          </a:p>
          <a:p>
            <a:pPr lvl="1"/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Creates a merge commit</a:t>
            </a:r>
          </a:p>
          <a:p>
            <a:pPr lvl="1"/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Preserves branching structure </a:t>
            </a:r>
          </a:p>
          <a:p>
            <a:pPr lvl="1"/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Easier to audit history</a:t>
            </a:r>
          </a:p>
          <a:p>
            <a:r>
              <a:rPr lang="en-US" b="1" dirty="0">
                <a:latin typeface="Aptos" panose="020B0004020202020204" pitchFamily="34" charset="0"/>
                <a:ea typeface="Roboto Condensed"/>
                <a:cs typeface="Roboto Condensed"/>
              </a:rPr>
              <a:t>Rebase: </a:t>
            </a:r>
          </a:p>
          <a:p>
            <a:pPr lvl="1"/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Rewrites history</a:t>
            </a:r>
          </a:p>
          <a:p>
            <a:pPr lvl="1"/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No merge commit</a:t>
            </a:r>
          </a:p>
          <a:p>
            <a:pPr lvl="1"/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Creates a cleaner, linear history</a:t>
            </a:r>
          </a:p>
          <a:p>
            <a:pPr lvl="1"/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Can be risky if misused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Merge is safer for teams; rebase can clean up history if used carefully 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Different teams choose workflows based on clarity vs auditability</a:t>
            </a:r>
          </a:p>
        </p:txBody>
      </p:sp>
      <p:pic>
        <p:nvPicPr>
          <p:cNvPr id="18434" name="Picture 2" descr="Git Rebase vs. Git Merge: A Comprehensive Comparison">
            <a:extLst>
              <a:ext uri="{FF2B5EF4-FFF2-40B4-BE49-F238E27FC236}">
                <a16:creationId xmlns:a16="http://schemas.microsoft.com/office/drawing/2014/main" id="{2412D04B-A45C-581F-FE45-3B00A75B5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52" y="2148363"/>
            <a:ext cx="5602304" cy="273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04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3D9F2-5FB3-266A-3638-874289037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F2AAFF-8C25-EC5F-1A82-2C8D593F6FD9}"/>
              </a:ext>
            </a:extLst>
          </p:cNvPr>
          <p:cNvSpPr txBox="1"/>
          <p:nvPr/>
        </p:nvSpPr>
        <p:spPr>
          <a:xfrm>
            <a:off x="4643911" y="2309806"/>
            <a:ext cx="7629408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b="1" dirty="0">
                <a:solidFill>
                  <a:srgbClr val="006666"/>
                </a:solidFill>
                <a:latin typeface="Agency FB"/>
                <a:ea typeface="ＭＳ Ｐゴシック"/>
                <a:cs typeface="Arial"/>
                <a:sym typeface="Arial"/>
              </a:rPr>
              <a:t>Industry Standard Workflow</a:t>
            </a:r>
          </a:p>
          <a:p>
            <a:pPr defTabSz="45718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b="1" dirty="0">
              <a:solidFill>
                <a:srgbClr val="006666"/>
              </a:solidFill>
              <a:latin typeface="Calibri"/>
              <a:ea typeface="ＭＳ Ｐゴシック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7C1D9E-9E08-41FE-B6F5-04D9EA59B14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2850" y="1605929"/>
            <a:ext cx="2875624" cy="2380284"/>
          </a:xfrm>
          <a:prstGeom prst="rect">
            <a:avLst/>
          </a:prstGeom>
        </p:spPr>
      </p:pic>
      <p:pic>
        <p:nvPicPr>
          <p:cNvPr id="19458" name="Picture 2" descr="Flow PNGs for Free Download">
            <a:extLst>
              <a:ext uri="{FF2B5EF4-FFF2-40B4-BE49-F238E27FC236}">
                <a16:creationId xmlns:a16="http://schemas.microsoft.com/office/drawing/2014/main" id="{895AEA62-8B39-D47C-4938-781B74574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700" y="2622406"/>
            <a:ext cx="6858000" cy="272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86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7C033-0A4A-6B91-6ADC-0C41962FE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D2D09A4A-1A89-417E-8C95-B97CEEDFA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70" y="278882"/>
            <a:ext cx="11445580" cy="597568"/>
          </a:xfrm>
        </p:spPr>
        <p:txBody>
          <a:bodyPr/>
          <a:lstStyle/>
          <a:p>
            <a:r>
              <a:rPr lang="en-US" dirty="0"/>
              <a:t>Branch Conventions</a:t>
            </a:r>
            <a:endParaRPr lang="en-US" i="1" dirty="0">
              <a:latin typeface="Agency FB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68A4AB5-685A-43C1-0CD6-3D21095EB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962"/>
            <a:ext cx="9398000" cy="492362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Use consistent, descriptive naming patterns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Common prefixes: </a:t>
            </a:r>
          </a:p>
          <a:p>
            <a:pPr lvl="1"/>
            <a:r>
              <a:rPr lang="en-US" dirty="0">
                <a:highlight>
                  <a:srgbClr val="E6E6E6"/>
                </a:highlight>
                <a:latin typeface="Aptos" panose="020B0004020202020204" pitchFamily="34" charset="0"/>
                <a:ea typeface="Roboto Condensed"/>
                <a:cs typeface="Roboto Condensed"/>
              </a:rPr>
              <a:t>feature/</a:t>
            </a:r>
          </a:p>
          <a:p>
            <a:pPr lvl="1"/>
            <a:r>
              <a:rPr lang="en-US" dirty="0">
                <a:highlight>
                  <a:srgbClr val="E6E6E6"/>
                </a:highlight>
                <a:latin typeface="Aptos" panose="020B0004020202020204" pitchFamily="34" charset="0"/>
                <a:ea typeface="Roboto Condensed"/>
                <a:cs typeface="Roboto Condensed"/>
              </a:rPr>
              <a:t>bugfix/</a:t>
            </a:r>
          </a:p>
          <a:p>
            <a:pPr lvl="1"/>
            <a:r>
              <a:rPr lang="en-US" dirty="0">
                <a:highlight>
                  <a:srgbClr val="E6E6E6"/>
                </a:highlight>
                <a:latin typeface="Aptos" panose="020B0004020202020204" pitchFamily="34" charset="0"/>
                <a:ea typeface="Roboto Condensed"/>
                <a:cs typeface="Roboto Condensed"/>
              </a:rPr>
              <a:t>hotfix/</a:t>
            </a:r>
          </a:p>
          <a:p>
            <a:pPr lvl="1"/>
            <a:r>
              <a:rPr lang="en-US" dirty="0">
                <a:highlight>
                  <a:srgbClr val="E6E6E6"/>
                </a:highlight>
                <a:latin typeface="Aptos" panose="020B0004020202020204" pitchFamily="34" charset="0"/>
                <a:ea typeface="Roboto Condensed"/>
                <a:cs typeface="Roboto Condensed"/>
              </a:rPr>
              <a:t>experiment/</a:t>
            </a:r>
          </a:p>
          <a:p>
            <a:pPr lvl="1"/>
            <a:r>
              <a:rPr lang="en-US" dirty="0">
                <a:highlight>
                  <a:srgbClr val="E6E6E6"/>
                </a:highlight>
                <a:latin typeface="Aptos" panose="020B0004020202020204" pitchFamily="34" charset="0"/>
                <a:ea typeface="Roboto Condensed"/>
                <a:cs typeface="Roboto Condensed"/>
              </a:rPr>
              <a:t>docs/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Keep branch names </a:t>
            </a:r>
            <a:r>
              <a:rPr lang="en-US" b="1" dirty="0">
                <a:latin typeface="Aptos" panose="020B0004020202020204" pitchFamily="34" charset="0"/>
                <a:ea typeface="Roboto Condensed"/>
                <a:cs typeface="Roboto Condensed"/>
              </a:rPr>
              <a:t>short</a:t>
            </a:r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 </a:t>
            </a:r>
            <a:r>
              <a:rPr lang="en-US" b="1" dirty="0">
                <a:latin typeface="Aptos" panose="020B0004020202020204" pitchFamily="34" charset="0"/>
                <a:ea typeface="Roboto Condensed"/>
                <a:cs typeface="Roboto Condensed"/>
              </a:rPr>
              <a:t>but meaningful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Avoid ambiguous names like “did-things”, “some-stuff” “meh”, “a-feature”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Potentially include ticket/issue numbers if applicable</a:t>
            </a:r>
          </a:p>
          <a:p>
            <a:pPr lvl="1"/>
            <a:r>
              <a:rPr lang="en-US" dirty="0">
                <a:highlight>
                  <a:srgbClr val="E6E6E6"/>
                </a:highlight>
                <a:latin typeface="Aptos" panose="020B0004020202020204" pitchFamily="34" charset="0"/>
                <a:ea typeface="Roboto Condensed"/>
                <a:cs typeface="Roboto Condensed"/>
              </a:rPr>
              <a:t>feature/1234-add-login</a:t>
            </a:r>
          </a:p>
          <a:p>
            <a:endParaRPr lang="en-US" dirty="0">
              <a:latin typeface="Aptos" panose="020B0004020202020204" pitchFamily="34" charset="0"/>
              <a:ea typeface="Roboto Condensed"/>
              <a:cs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0869634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22162-7AF3-B072-6B14-0AB20BAEE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5A4F19BA-CF80-3751-53E9-7DB361799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70" y="278882"/>
            <a:ext cx="11445580" cy="597568"/>
          </a:xfrm>
        </p:spPr>
        <p:txBody>
          <a:bodyPr/>
          <a:lstStyle/>
          <a:p>
            <a:r>
              <a:rPr lang="en-US" dirty="0"/>
              <a:t>Feature Branch Workflow</a:t>
            </a:r>
            <a:endParaRPr lang="en-US" i="1" dirty="0">
              <a:latin typeface="Agency FB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E0B8CD7-A678-D2EC-016C-ACBC32D61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962"/>
            <a:ext cx="9398000" cy="49236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ptos" panose="020B0004020202020204" pitchFamily="34" charset="0"/>
                <a:ea typeface="Roboto Condensed"/>
                <a:cs typeface="Roboto Condensed"/>
              </a:rPr>
              <a:t>Never </a:t>
            </a:r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commit directly to </a:t>
            </a:r>
            <a:r>
              <a:rPr lang="en-US" dirty="0">
                <a:highlight>
                  <a:srgbClr val="E6E6E6"/>
                </a:highlight>
                <a:latin typeface="Aptos" panose="020B0004020202020204" pitchFamily="34" charset="0"/>
                <a:ea typeface="Roboto Condensed"/>
                <a:cs typeface="Roboto Condensed"/>
              </a:rPr>
              <a:t>main</a:t>
            </a:r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/</a:t>
            </a:r>
            <a:r>
              <a:rPr lang="en-US" dirty="0">
                <a:highlight>
                  <a:srgbClr val="E6E6E6"/>
                </a:highlight>
                <a:latin typeface="Aptos" panose="020B0004020202020204" pitchFamily="34" charset="0"/>
                <a:ea typeface="Roboto Condensed"/>
                <a:cs typeface="Roboto Condensed"/>
              </a:rPr>
              <a:t>master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Create a branch for every feature, bug, task, etc.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Commit </a:t>
            </a:r>
            <a:r>
              <a:rPr lang="en-US" b="1" dirty="0">
                <a:latin typeface="Aptos" panose="020B0004020202020204" pitchFamily="34" charset="0"/>
                <a:ea typeface="Roboto Condensed"/>
                <a:cs typeface="Roboto Condensed"/>
              </a:rPr>
              <a:t>early</a:t>
            </a:r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 and commit </a:t>
            </a:r>
            <a:r>
              <a:rPr lang="en-US" b="1" dirty="0">
                <a:latin typeface="Aptos" panose="020B0004020202020204" pitchFamily="34" charset="0"/>
                <a:ea typeface="Roboto Condensed"/>
                <a:cs typeface="Roboto Condensed"/>
              </a:rPr>
              <a:t>often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Merge or rebase frequently to stay up to date with </a:t>
            </a:r>
            <a:r>
              <a:rPr lang="en-US" dirty="0">
                <a:highlight>
                  <a:srgbClr val="E6E6E6"/>
                </a:highlight>
                <a:latin typeface="Aptos" panose="020B0004020202020204" pitchFamily="34" charset="0"/>
                <a:ea typeface="Roboto Condensed"/>
                <a:cs typeface="Roboto Condensed"/>
              </a:rPr>
              <a:t>main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Open a </a:t>
            </a:r>
            <a:r>
              <a:rPr lang="en-US" i="1" dirty="0">
                <a:latin typeface="Aptos" panose="020B0004020202020204" pitchFamily="34" charset="0"/>
                <a:ea typeface="Roboto Condensed"/>
                <a:cs typeface="Roboto Condensed"/>
              </a:rPr>
              <a:t>Pull Request</a:t>
            </a:r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 when the feature is complete and </a:t>
            </a:r>
            <a:r>
              <a:rPr lang="en-US" b="1" dirty="0">
                <a:latin typeface="Aptos" panose="020B0004020202020204" pitchFamily="34" charset="0"/>
                <a:ea typeface="Roboto Condensed"/>
                <a:cs typeface="Roboto Condensed"/>
              </a:rPr>
              <a:t>tested</a:t>
            </a:r>
          </a:p>
          <a:p>
            <a:endParaRPr lang="en-US" dirty="0">
              <a:latin typeface="Aptos" panose="020B0004020202020204" pitchFamily="34" charset="0"/>
              <a:ea typeface="Roboto Condensed"/>
              <a:cs typeface="Roboto Condensed"/>
            </a:endParaRPr>
          </a:p>
        </p:txBody>
      </p:sp>
      <p:pic>
        <p:nvPicPr>
          <p:cNvPr id="21506" name="Picture 2" descr="Pull Request : r/ProgrammerHumor">
            <a:extLst>
              <a:ext uri="{FF2B5EF4-FFF2-40B4-BE49-F238E27FC236}">
                <a16:creationId xmlns:a16="http://schemas.microsoft.com/office/drawing/2014/main" id="{30379E64-8AA6-7176-466A-12E8067C7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550" y="3613744"/>
            <a:ext cx="2262188" cy="249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374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D9B91-35E2-BAD0-E9CC-C171F1825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2B16A4E6-98E8-AF7A-2BAC-27D2F588E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70" y="278882"/>
            <a:ext cx="11445580" cy="597568"/>
          </a:xfrm>
        </p:spPr>
        <p:txBody>
          <a:bodyPr/>
          <a:lstStyle/>
          <a:p>
            <a:r>
              <a:rPr lang="en-US" dirty="0"/>
              <a:t>PR Etiquette</a:t>
            </a:r>
            <a:endParaRPr lang="en-US" i="1" dirty="0">
              <a:latin typeface="Agency FB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CE3902E-531E-B8EC-1E5C-280CEB79F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962"/>
            <a:ext cx="6064250" cy="492362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What a </a:t>
            </a:r>
            <a:r>
              <a:rPr lang="en-US" b="1" dirty="0">
                <a:latin typeface="Aptos" panose="020B0004020202020204" pitchFamily="34" charset="0"/>
                <a:ea typeface="Roboto Condensed"/>
                <a:cs typeface="Roboto Condensed"/>
              </a:rPr>
              <a:t>Pull Request</a:t>
            </a:r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 is:</a:t>
            </a:r>
          </a:p>
          <a:p>
            <a:pPr lvl="1"/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A request to merge your branch into the main codebase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Write a clear PR description: purpose, changes, testing notes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Keep PRs small and focused (avoid mega PRs)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Avoid noisy PRs (unrelated changes packaged in)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Request reviewers proactively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Don’t merge your PR until it has been approved by the reviewers</a:t>
            </a:r>
          </a:p>
          <a:p>
            <a:pPr lvl="1"/>
            <a:endParaRPr lang="en-US" dirty="0">
              <a:latin typeface="Aptos" panose="020B0004020202020204" pitchFamily="34" charset="0"/>
              <a:ea typeface="Roboto Condensed"/>
              <a:cs typeface="Roboto Condensed"/>
            </a:endParaRPr>
          </a:p>
          <a:p>
            <a:endParaRPr lang="en-US" dirty="0">
              <a:latin typeface="Aptos" panose="020B0004020202020204" pitchFamily="34" charset="0"/>
              <a:ea typeface="Roboto Condensed"/>
              <a:cs typeface="Roboto Condense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5E68A8-E3C8-2F85-27C3-B0D83EA3E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450" y="3208217"/>
            <a:ext cx="5148296" cy="2902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548D32-0D09-E6F9-C56C-51C0CC7D2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095" y="299984"/>
            <a:ext cx="5097235" cy="259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21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5564C-487F-38BD-6AE7-2A5644431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06C8B3-9266-A4E7-6B94-D6E27C67FD09}"/>
              </a:ext>
            </a:extLst>
          </p:cNvPr>
          <p:cNvSpPr txBox="1"/>
          <p:nvPr/>
        </p:nvSpPr>
        <p:spPr>
          <a:xfrm>
            <a:off x="4643911" y="2309806"/>
            <a:ext cx="7629408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b="1" dirty="0">
                <a:solidFill>
                  <a:srgbClr val="006666"/>
                </a:solidFill>
                <a:latin typeface="Agency FB"/>
                <a:ea typeface="ＭＳ Ｐゴシック"/>
                <a:cs typeface="Arial"/>
                <a:sym typeface="Arial"/>
              </a:rPr>
              <a:t>Quick History</a:t>
            </a:r>
          </a:p>
          <a:p>
            <a:pPr defTabSz="45718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b="1" dirty="0">
              <a:solidFill>
                <a:srgbClr val="006666"/>
              </a:solidFill>
              <a:latin typeface="Calibri"/>
              <a:ea typeface="ＭＳ Ｐゴシック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84A816-E643-0FEC-5EA3-67CCE96630B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959" y="2385060"/>
            <a:ext cx="3535000" cy="292608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579FB85-71E6-E26A-4C1C-502AEAC6E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42" y="1669890"/>
            <a:ext cx="3311158" cy="3311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517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AFFEC-6977-BC2B-9C1F-8D145CEA6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CE9607A9-9096-EF99-26FB-760FC24AC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70" y="278882"/>
            <a:ext cx="11445580" cy="597568"/>
          </a:xfrm>
        </p:spPr>
        <p:txBody>
          <a:bodyPr/>
          <a:lstStyle/>
          <a:p>
            <a:r>
              <a:rPr lang="en-US" dirty="0"/>
              <a:t>Code Review</a:t>
            </a:r>
            <a:endParaRPr lang="en-US" i="1" dirty="0">
              <a:latin typeface="Agency FB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C7A26E-7B7B-3AA7-D208-28E9D86CD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962"/>
            <a:ext cx="6064250" cy="492362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Review for correctness, clarity, and maintainability 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Provide valuable and actionable feedback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Don’t be afraid! 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It’s an opportunity for your collaborators to learn even if nothing is wrong</a:t>
            </a:r>
          </a:p>
          <a:p>
            <a:r>
              <a:rPr lang="en-US" b="1" i="1" dirty="0">
                <a:latin typeface="Aptos" panose="020B0004020202020204" pitchFamily="34" charset="0"/>
                <a:ea typeface="Roboto Condensed"/>
                <a:cs typeface="Roboto Condensed"/>
              </a:rPr>
              <a:t>Remember: </a:t>
            </a:r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goal is to improve code, everyone’s image of perfect code looks different</a:t>
            </a:r>
            <a:endParaRPr lang="en-US" b="1" i="1" dirty="0">
              <a:latin typeface="Aptos" panose="020B0004020202020204" pitchFamily="34" charset="0"/>
              <a:ea typeface="Roboto Condensed"/>
              <a:cs typeface="Roboto Condensed"/>
            </a:endParaRP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Approve when you the changes are correct and safe</a:t>
            </a:r>
          </a:p>
          <a:p>
            <a:pPr lvl="1"/>
            <a:endParaRPr lang="en-US" dirty="0">
              <a:latin typeface="Aptos" panose="020B0004020202020204" pitchFamily="34" charset="0"/>
              <a:ea typeface="Roboto Condensed"/>
              <a:cs typeface="Roboto Condensed"/>
            </a:endParaRPr>
          </a:p>
          <a:p>
            <a:endParaRPr lang="en-US" dirty="0">
              <a:latin typeface="Aptos" panose="020B0004020202020204" pitchFamily="34" charset="0"/>
              <a:ea typeface="Roboto Condensed"/>
              <a:cs typeface="Roboto Condense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C336FD-3B47-9EFF-8DB4-958EC5BF3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717" y="1036443"/>
            <a:ext cx="4350495" cy="2660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B743A8-4284-D163-D2BF-C472B27F2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2717" y="3795526"/>
            <a:ext cx="4350495" cy="215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58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100BB-5A4C-08E8-B65B-FB2D70291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26A55B-4CFF-5FBB-A5FE-7383377E9892}"/>
              </a:ext>
            </a:extLst>
          </p:cNvPr>
          <p:cNvSpPr txBox="1"/>
          <p:nvPr/>
        </p:nvSpPr>
        <p:spPr>
          <a:xfrm>
            <a:off x="4643911" y="2309806"/>
            <a:ext cx="7629408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b="1" dirty="0">
                <a:solidFill>
                  <a:srgbClr val="006666"/>
                </a:solidFill>
                <a:latin typeface="Agency FB"/>
                <a:ea typeface="ＭＳ Ｐゴシック"/>
                <a:cs typeface="Arial"/>
                <a:sym typeface="Arial"/>
              </a:rPr>
              <a:t>Hands-On Git Team Exercise</a:t>
            </a:r>
          </a:p>
          <a:p>
            <a:pPr defTabSz="45718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b="1" dirty="0">
              <a:solidFill>
                <a:srgbClr val="006666"/>
              </a:solidFill>
              <a:latin typeface="Calibri"/>
              <a:ea typeface="ＭＳ Ｐゴシック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02EF1D-085A-06B9-C885-7A25EB79D1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2850" y="1605929"/>
            <a:ext cx="2875624" cy="2380284"/>
          </a:xfrm>
          <a:prstGeom prst="rect">
            <a:avLst/>
          </a:prstGeom>
        </p:spPr>
      </p:pic>
      <p:pic>
        <p:nvPicPr>
          <p:cNvPr id="23556" name="Picture 4" descr="Git for Teams Online Class | LinkedIn Learning, formerly Lynda.com">
            <a:extLst>
              <a:ext uri="{FF2B5EF4-FFF2-40B4-BE49-F238E27FC236}">
                <a16:creationId xmlns:a16="http://schemas.microsoft.com/office/drawing/2014/main" id="{6FF87428-692E-7394-2AB4-36120E7A2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150" y="3196828"/>
            <a:ext cx="4070350" cy="228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1721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30518-C255-222E-8D06-7A72649F2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DE5CB2F3-3055-4441-16AB-4CD37616A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70" y="278882"/>
            <a:ext cx="11445580" cy="597568"/>
          </a:xfrm>
        </p:spPr>
        <p:txBody>
          <a:bodyPr/>
          <a:lstStyle/>
          <a:p>
            <a:r>
              <a:rPr lang="en-US" dirty="0"/>
              <a:t>Exercise Instructions</a:t>
            </a:r>
            <a:endParaRPr lang="en-US" i="1" dirty="0">
              <a:latin typeface="Agency FB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7E978F5-C6F6-DA8B-A0E6-2D577A89A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962"/>
            <a:ext cx="9398000" cy="4923628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Clone the repo: </a:t>
            </a:r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  <a:hlinkClick r:id="rId3"/>
              </a:rPr>
              <a:t>https://github.com/bstandageusf/git-training-exercise</a:t>
            </a:r>
            <a:endParaRPr lang="en-US" dirty="0">
              <a:latin typeface="Aptos" panose="020B0004020202020204" pitchFamily="34" charset="0"/>
              <a:ea typeface="Roboto Condensed"/>
              <a:cs typeface="Roboto Condensed"/>
            </a:endParaRP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Form a small team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Create a branch using your team name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Open the file in VS Code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Answer </a:t>
            </a:r>
            <a:r>
              <a:rPr lang="en-US" b="1" dirty="0">
                <a:latin typeface="Aptos" panose="020B0004020202020204" pitchFamily="34" charset="0"/>
                <a:ea typeface="Roboto Condensed"/>
                <a:cs typeface="Roboto Condensed"/>
              </a:rPr>
              <a:t>ONLY ONE </a:t>
            </a:r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question in the list of questions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Add each team members’ names to [Contributors]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Update your team's name in the field [Last Team to Contribute]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Do not erase other teams who contributed before you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Stage and commit your changes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Merge latest main into your branch </a:t>
            </a:r>
          </a:p>
          <a:p>
            <a:pPr lvl="1"/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Make sure you checkout main and pull the latest changes first!!</a:t>
            </a:r>
          </a:p>
          <a:p>
            <a:pPr lvl="1"/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Resolve any conflicts by combining collaborators names and their question answers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Push your branch to the remote repo 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Open a PR on GitHub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Optionally review another team’s PR and leave a comment </a:t>
            </a:r>
          </a:p>
          <a:p>
            <a:endParaRPr lang="en-US" dirty="0">
              <a:latin typeface="Aptos" panose="020B0004020202020204" pitchFamily="34" charset="0"/>
              <a:ea typeface="Roboto Condensed"/>
              <a:cs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0014783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18DA1-51DE-9FA0-04A3-3EC79B1B5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7A662BDB-795A-67EB-DB68-738E5BA6E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70" y="278882"/>
            <a:ext cx="11445580" cy="597568"/>
          </a:xfrm>
        </p:spPr>
        <p:txBody>
          <a:bodyPr/>
          <a:lstStyle/>
          <a:p>
            <a:r>
              <a:rPr lang="en-US" dirty="0">
                <a:latin typeface="Agency FB"/>
              </a:rPr>
              <a:t>Git Workflow in VS Code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4DE2D37-7413-95F7-1F5B-9D904172D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670" y="1155212"/>
            <a:ext cx="3736680" cy="5048738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Open the </a:t>
            </a:r>
            <a:r>
              <a:rPr lang="en-US" i="1" dirty="0">
                <a:latin typeface="Aptos" panose="020B0004020202020204" pitchFamily="34" charset="0"/>
                <a:ea typeface="Roboto Condensed"/>
                <a:cs typeface="Roboto Condensed"/>
              </a:rPr>
              <a:t>Source Control</a:t>
            </a:r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 tab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View changed files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Click the </a:t>
            </a:r>
            <a:r>
              <a:rPr lang="en-US" dirty="0">
                <a:highlight>
                  <a:srgbClr val="E6E6E6"/>
                </a:highlight>
                <a:latin typeface="Aptos" panose="020B0004020202020204" pitchFamily="34" charset="0"/>
                <a:ea typeface="Roboto Condensed"/>
                <a:cs typeface="Roboto Condensed"/>
              </a:rPr>
              <a:t>+</a:t>
            </a:r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 to </a:t>
            </a:r>
            <a:r>
              <a:rPr lang="en-US" b="1" dirty="0">
                <a:latin typeface="Aptos" panose="020B0004020202020204" pitchFamily="34" charset="0"/>
                <a:ea typeface="Roboto Condensed"/>
                <a:cs typeface="Roboto Condensed"/>
              </a:rPr>
              <a:t>stage</a:t>
            </a:r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 a file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You can stage as many files as you want to be in the same commit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Enter a commit message in the input box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Click the blue </a:t>
            </a:r>
            <a:r>
              <a:rPr lang="en-US" b="1" dirty="0">
                <a:latin typeface="Aptos" panose="020B0004020202020204" pitchFamily="34" charset="0"/>
                <a:ea typeface="Roboto Condensed"/>
                <a:cs typeface="Roboto Condensed"/>
              </a:rPr>
              <a:t>commit</a:t>
            </a:r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 button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Click the three dots (…) and click </a:t>
            </a:r>
            <a:r>
              <a:rPr lang="en-US" b="1" dirty="0">
                <a:latin typeface="Aptos" panose="020B0004020202020204" pitchFamily="34" charset="0"/>
                <a:ea typeface="Roboto Condensed"/>
                <a:cs typeface="Roboto Condensed"/>
              </a:rPr>
              <a:t>push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Click the three dots (…) and click </a:t>
            </a:r>
            <a:r>
              <a:rPr lang="en-US" b="1" dirty="0">
                <a:latin typeface="Aptos" panose="020B0004020202020204" pitchFamily="34" charset="0"/>
                <a:ea typeface="Roboto Condensed"/>
                <a:cs typeface="Roboto Condensed"/>
              </a:rPr>
              <a:t>pull</a:t>
            </a:r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 to bring in latest changes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To </a:t>
            </a:r>
            <a:r>
              <a:rPr lang="en-US" b="1" dirty="0">
                <a:latin typeface="Aptos" panose="020B0004020202020204" pitchFamily="34" charset="0"/>
                <a:ea typeface="Roboto Condensed"/>
                <a:cs typeface="Roboto Condensed"/>
              </a:rPr>
              <a:t>get updates from main</a:t>
            </a:r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:</a:t>
            </a:r>
          </a:p>
          <a:p>
            <a:pPr marL="457200" lvl="1" indent="0">
              <a:buNone/>
            </a:pPr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Click (…) -&gt; checkout to -&gt; main -&gt; (…) -&gt; pull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29160D-D8CF-4DDB-E7DF-0B92C5E3E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614" y="1155212"/>
            <a:ext cx="2124371" cy="187668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C86E51C-360C-71E8-41E9-C316D6AD4611}"/>
              </a:ext>
            </a:extLst>
          </p:cNvPr>
          <p:cNvSpPr/>
          <p:nvPr/>
        </p:nvSpPr>
        <p:spPr>
          <a:xfrm>
            <a:off x="4064001" y="1990057"/>
            <a:ext cx="660400" cy="59756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E924184-968B-1390-82B7-88FCAE39DCF0}"/>
              </a:ext>
            </a:extLst>
          </p:cNvPr>
          <p:cNvSpPr/>
          <p:nvPr/>
        </p:nvSpPr>
        <p:spPr>
          <a:xfrm>
            <a:off x="6959600" y="2470150"/>
            <a:ext cx="222250" cy="2349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0D21A1-02A3-A728-C226-199535FD4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999" y="1064327"/>
            <a:ext cx="1128765" cy="196757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4D13E9-1C05-A39F-E199-3FD5D63E9D82}"/>
              </a:ext>
            </a:extLst>
          </p:cNvPr>
          <p:cNvCxnSpPr>
            <a:stCxn id="5" idx="3"/>
          </p:cNvCxnSpPr>
          <p:nvPr/>
        </p:nvCxnSpPr>
        <p:spPr>
          <a:xfrm flipV="1">
            <a:off x="6319985" y="2093555"/>
            <a:ext cx="37291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C67F4FD2-7957-2316-ED50-8E9B3109D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0615" y="1525230"/>
            <a:ext cx="2238706" cy="113665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7E2957E-C824-D326-6BC7-28CA24FA8EC8}"/>
              </a:ext>
            </a:extLst>
          </p:cNvPr>
          <p:cNvCxnSpPr/>
          <p:nvPr/>
        </p:nvCxnSpPr>
        <p:spPr>
          <a:xfrm flipV="1">
            <a:off x="7859764" y="2068488"/>
            <a:ext cx="37291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87064EE-84A5-8646-D522-F618E495F7A6}"/>
              </a:ext>
            </a:extLst>
          </p:cNvPr>
          <p:cNvSpPr txBox="1"/>
          <p:nvPr/>
        </p:nvSpPr>
        <p:spPr>
          <a:xfrm>
            <a:off x="4195614" y="3424369"/>
            <a:ext cx="7659836" cy="2728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CA9A305-F928-2FED-E335-E5CB474DC5F4}"/>
              </a:ext>
            </a:extLst>
          </p:cNvPr>
          <p:cNvSpPr/>
          <p:nvPr/>
        </p:nvSpPr>
        <p:spPr>
          <a:xfrm>
            <a:off x="5772150" y="2544405"/>
            <a:ext cx="222250" cy="2349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794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61A0D-D8DD-7CB3-283B-8E104F16E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D847051C-9615-BE63-0E6C-4E98BB300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70" y="278882"/>
            <a:ext cx="11445580" cy="597568"/>
          </a:xfrm>
        </p:spPr>
        <p:txBody>
          <a:bodyPr/>
          <a:lstStyle/>
          <a:p>
            <a:r>
              <a:rPr lang="en-US" dirty="0">
                <a:latin typeface="Agency FB"/>
              </a:rPr>
              <a:t>Git Workflow in Command Line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4C0816-6FA5-6C46-9E59-49EDFEC89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670" y="1155212"/>
            <a:ext cx="3736680" cy="5048738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In a terminal, command line, git bash, </a:t>
            </a:r>
            <a:r>
              <a:rPr lang="en-US" dirty="0" err="1">
                <a:latin typeface="Aptos" panose="020B0004020202020204" pitchFamily="34" charset="0"/>
                <a:ea typeface="Roboto Condensed"/>
                <a:cs typeface="Roboto Condensed"/>
              </a:rPr>
              <a:t>etc</a:t>
            </a:r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…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E6E6E6"/>
                </a:highlight>
                <a:latin typeface="Aptos" panose="020B0004020202020204" pitchFamily="34" charset="0"/>
                <a:ea typeface="Roboto Condensed"/>
                <a:cs typeface="Roboto Condensed"/>
              </a:rPr>
              <a:t>git add &lt;filename&gt; </a:t>
            </a:r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to stage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You can stage as many files as you want to be in the same commit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E6E6E6"/>
                </a:highlight>
                <a:latin typeface="Aptos" panose="020B0004020202020204" pitchFamily="34" charset="0"/>
                <a:ea typeface="Roboto Condensed"/>
                <a:cs typeface="Roboto Condensed"/>
              </a:rPr>
              <a:t>git commit –m “commit message here” </a:t>
            </a:r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to add a commit the staged files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E6E6E6"/>
                </a:highlight>
                <a:latin typeface="Aptos" panose="020B0004020202020204" pitchFamily="34" charset="0"/>
                <a:ea typeface="Roboto Condensed"/>
                <a:cs typeface="Roboto Condensed"/>
              </a:rPr>
              <a:t>git push </a:t>
            </a:r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to push the changes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If the branch was created locally, you must do </a:t>
            </a:r>
            <a:r>
              <a:rPr lang="en-US" dirty="0">
                <a:highlight>
                  <a:srgbClr val="E6E6E6"/>
                </a:highlight>
                <a:latin typeface="Aptos" panose="020B0004020202020204" pitchFamily="34" charset="0"/>
                <a:ea typeface="Roboto Condensed"/>
                <a:cs typeface="Roboto Condensed"/>
              </a:rPr>
              <a:t>git push --set-upstream origin &lt;</a:t>
            </a:r>
            <a:r>
              <a:rPr lang="en-US" dirty="0" err="1">
                <a:highlight>
                  <a:srgbClr val="E6E6E6"/>
                </a:highlight>
                <a:latin typeface="Aptos" panose="020B0004020202020204" pitchFamily="34" charset="0"/>
                <a:ea typeface="Roboto Condensed"/>
                <a:cs typeface="Roboto Condensed"/>
              </a:rPr>
              <a:t>branch_name</a:t>
            </a:r>
            <a:r>
              <a:rPr lang="en-US" dirty="0">
                <a:highlight>
                  <a:srgbClr val="E6E6E6"/>
                </a:highlight>
                <a:latin typeface="Aptos" panose="020B0004020202020204" pitchFamily="34" charset="0"/>
                <a:ea typeface="Roboto Condensed"/>
                <a:cs typeface="Roboto Condensed"/>
              </a:rPr>
              <a:t>&gt;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ighlight>
                  <a:srgbClr val="E6E6E6"/>
                </a:highlight>
                <a:latin typeface="Aptos" panose="020B0004020202020204" pitchFamily="34" charset="0"/>
                <a:ea typeface="Roboto Condensed"/>
                <a:cs typeface="Roboto Condensed"/>
              </a:rPr>
              <a:t>git pull </a:t>
            </a:r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to pull changes in from the branch you have checked out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To get merge updates from main:</a:t>
            </a:r>
          </a:p>
          <a:p>
            <a:pPr marL="457200" lvl="1" indent="0">
              <a:buNone/>
            </a:pPr>
            <a:r>
              <a:rPr lang="en-US" dirty="0">
                <a:highlight>
                  <a:srgbClr val="E6E6E6"/>
                </a:highlight>
                <a:latin typeface="Aptos" panose="020B0004020202020204" pitchFamily="34" charset="0"/>
                <a:ea typeface="Roboto Condensed"/>
                <a:cs typeface="Roboto Condensed"/>
              </a:rPr>
              <a:t>git checkout main </a:t>
            </a:r>
            <a:r>
              <a:rPr lang="en-US" dirty="0"/>
              <a:t>→</a:t>
            </a:r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 </a:t>
            </a:r>
            <a:r>
              <a:rPr lang="en-US" dirty="0">
                <a:highlight>
                  <a:srgbClr val="E6E6E6"/>
                </a:highlight>
                <a:latin typeface="Aptos" panose="020B0004020202020204" pitchFamily="34" charset="0"/>
                <a:ea typeface="Roboto Condensed"/>
                <a:cs typeface="Roboto Condensed"/>
              </a:rPr>
              <a:t>git pull </a:t>
            </a:r>
            <a:r>
              <a:rPr lang="en-US" dirty="0"/>
              <a:t>→</a:t>
            </a:r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 </a:t>
            </a:r>
            <a:r>
              <a:rPr lang="en-US" dirty="0">
                <a:highlight>
                  <a:srgbClr val="E6E6E6"/>
                </a:highlight>
                <a:latin typeface="Aptos" panose="020B0004020202020204" pitchFamily="34" charset="0"/>
                <a:ea typeface="Roboto Condensed"/>
                <a:cs typeface="Roboto Condensed"/>
              </a:rPr>
              <a:t>git checkout - </a:t>
            </a:r>
            <a:r>
              <a:rPr lang="en-US" dirty="0"/>
              <a:t>→</a:t>
            </a:r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 </a:t>
            </a:r>
            <a:r>
              <a:rPr lang="en-US" dirty="0">
                <a:highlight>
                  <a:srgbClr val="E6E6E6"/>
                </a:highlight>
                <a:latin typeface="Aptos" panose="020B0004020202020204" pitchFamily="34" charset="0"/>
                <a:ea typeface="Roboto Condensed"/>
                <a:cs typeface="Roboto Condensed"/>
              </a:rPr>
              <a:t>git merge main</a:t>
            </a:r>
          </a:p>
          <a:p>
            <a:pPr marL="457200" lvl="1" indent="0">
              <a:buNone/>
            </a:pPr>
            <a:endParaRPr lang="en-US" dirty="0">
              <a:latin typeface="Aptos" panose="020B0004020202020204" pitchFamily="34" charset="0"/>
              <a:ea typeface="Roboto Condensed"/>
              <a:cs typeface="Roboto Condensed"/>
            </a:endParaRPr>
          </a:p>
          <a:p>
            <a:pPr marL="457200" lvl="1" indent="0">
              <a:buNone/>
            </a:pPr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You can use </a:t>
            </a:r>
            <a:r>
              <a:rPr lang="en-US" dirty="0">
                <a:highlight>
                  <a:srgbClr val="E6E6E6"/>
                </a:highlight>
                <a:latin typeface="Aptos" panose="020B0004020202020204" pitchFamily="34" charset="0"/>
                <a:ea typeface="Roboto Condensed"/>
                <a:cs typeface="Roboto Condensed"/>
              </a:rPr>
              <a:t>git checkout – </a:t>
            </a:r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to checkout your last branch </a:t>
            </a:r>
          </a:p>
        </p:txBody>
      </p:sp>
      <p:pic>
        <p:nvPicPr>
          <p:cNvPr id="2" name="20251202-2329-55.2824553">
            <a:hlinkClick r:id="" action="ppaction://media"/>
            <a:extLst>
              <a:ext uri="{FF2B5EF4-FFF2-40B4-BE49-F238E27FC236}">
                <a16:creationId xmlns:a16="http://schemas.microsoft.com/office/drawing/2014/main" id="{894B1BF8-46D1-DD91-23EC-93E18DB1BE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95163" y="1064143"/>
            <a:ext cx="3897987" cy="573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1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AED5F-F5CD-BFDC-07CD-DF29FC0D8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FA069C-3F62-F6D8-97B3-456E3946DC49}"/>
              </a:ext>
            </a:extLst>
          </p:cNvPr>
          <p:cNvSpPr txBox="1"/>
          <p:nvPr/>
        </p:nvSpPr>
        <p:spPr>
          <a:xfrm>
            <a:off x="4288824" y="2359465"/>
            <a:ext cx="7629408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b="1" dirty="0">
                <a:solidFill>
                  <a:srgbClr val="006666"/>
                </a:solidFill>
                <a:latin typeface="Agency FB"/>
                <a:ea typeface="ＭＳ Ｐゴシック"/>
                <a:cs typeface="Arial"/>
                <a:sym typeface="Arial"/>
              </a:rPr>
              <a:t>Automation, Enforcement, and Extras</a:t>
            </a:r>
          </a:p>
          <a:p>
            <a:pPr defTabSz="45718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b="1" dirty="0">
              <a:solidFill>
                <a:srgbClr val="006666"/>
              </a:solidFill>
              <a:latin typeface="Calibri"/>
              <a:ea typeface="ＭＳ Ｐゴシック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4F648B-F413-A8A6-C8E2-E111B4726F2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2850" y="1605929"/>
            <a:ext cx="2875624" cy="2380284"/>
          </a:xfrm>
          <a:prstGeom prst="rect">
            <a:avLst/>
          </a:prstGeom>
        </p:spPr>
      </p:pic>
      <p:pic>
        <p:nvPicPr>
          <p:cNvPr id="24580" name="Picture 4" descr="Development with Git Hooks. Nowadays, having a decent CI/CD… | by Yavuz  Selim Yesilyurt | Picus Security Engineering | Medium">
            <a:extLst>
              <a:ext uri="{FF2B5EF4-FFF2-40B4-BE49-F238E27FC236}">
                <a16:creationId xmlns:a16="http://schemas.microsoft.com/office/drawing/2014/main" id="{5B75DED0-77B8-C767-5577-A4919E373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795" y="2971245"/>
            <a:ext cx="3164205" cy="246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Linters aren't in your way. They're on your side - Stack Overflow">
            <a:extLst>
              <a:ext uri="{FF2B5EF4-FFF2-40B4-BE49-F238E27FC236}">
                <a16:creationId xmlns:a16="http://schemas.microsoft.com/office/drawing/2014/main" id="{CF950898-D790-B073-50B6-ABF1CF899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807" y="3325469"/>
            <a:ext cx="3338286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085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E62C4-469A-859D-E1C8-026C1B6C8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285DB593-19EB-6392-D595-95699635B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70" y="278882"/>
            <a:ext cx="11445580" cy="597568"/>
          </a:xfrm>
        </p:spPr>
        <p:txBody>
          <a:bodyPr/>
          <a:lstStyle/>
          <a:p>
            <a:r>
              <a:rPr lang="en-US" dirty="0"/>
              <a:t>Pre-commit Hooks</a:t>
            </a:r>
            <a:endParaRPr lang="en-US" i="1" dirty="0">
              <a:latin typeface="Agency FB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A890B4F-C8D9-12B9-A6B5-782B41DE4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962"/>
            <a:ext cx="9398000" cy="49236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Automatically check code before committing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Catch mistakes, enforce formatting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Example: Prevent committing secrets like API keys</a:t>
            </a:r>
          </a:p>
          <a:p>
            <a:r>
              <a:rPr lang="en-US" b="1" dirty="0">
                <a:latin typeface="Aptos" panose="020B0004020202020204" pitchFamily="34" charset="0"/>
                <a:ea typeface="Roboto Condensed"/>
                <a:cs typeface="Roboto Condensed"/>
              </a:rPr>
              <a:t>Tip: </a:t>
            </a:r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Setup via </a:t>
            </a:r>
            <a:r>
              <a:rPr lang="en-US" dirty="0">
                <a:highlight>
                  <a:srgbClr val="E6E6E6"/>
                </a:highlight>
                <a:latin typeface="Aptos" panose="020B0004020202020204" pitchFamily="34" charset="0"/>
                <a:ea typeface="Roboto Condensed"/>
                <a:cs typeface="Roboto Condensed"/>
              </a:rPr>
              <a:t>.git/hooks/pre-commit </a:t>
            </a:r>
            <a:endParaRPr lang="en-US" b="1" dirty="0">
              <a:highlight>
                <a:srgbClr val="E6E6E6"/>
              </a:highlight>
              <a:latin typeface="Aptos" panose="020B0004020202020204" pitchFamily="34" charset="0"/>
              <a:ea typeface="Roboto Condensed"/>
              <a:cs typeface="Roboto Condensed"/>
            </a:endParaRPr>
          </a:p>
        </p:txBody>
      </p:sp>
      <p:pic>
        <p:nvPicPr>
          <p:cNvPr id="7" name="Picture 6" descr="A diagram of a fishing hook&#10;&#10;AI-generated content may be incorrect.">
            <a:extLst>
              <a:ext uri="{FF2B5EF4-FFF2-40B4-BE49-F238E27FC236}">
                <a16:creationId xmlns:a16="http://schemas.microsoft.com/office/drawing/2014/main" id="{688F7452-5CF7-5157-90C4-4B217BCF9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92" y="3476413"/>
            <a:ext cx="7224614" cy="247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574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3A60D-3B8D-4506-82E9-6BAD5BF8D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D8FFBA0D-7D7A-19A0-1AC1-3A9F97FD9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70" y="278882"/>
            <a:ext cx="11445580" cy="597568"/>
          </a:xfrm>
        </p:spPr>
        <p:txBody>
          <a:bodyPr/>
          <a:lstStyle/>
          <a:p>
            <a:r>
              <a:rPr lang="en-US" dirty="0"/>
              <a:t>Linters</a:t>
            </a:r>
            <a:endParaRPr lang="en-US" i="1" dirty="0">
              <a:latin typeface="Agency FB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9D319E-35F6-AEB7-B648-1F940E85A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962"/>
            <a:ext cx="9398000" cy="49236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Check code style and quality automatically</a:t>
            </a:r>
            <a:endParaRPr lang="en-US" b="1" dirty="0">
              <a:highlight>
                <a:srgbClr val="E6E6E6"/>
              </a:highlight>
              <a:latin typeface="Aptos" panose="020B0004020202020204" pitchFamily="34" charset="0"/>
              <a:ea typeface="Roboto Condensed"/>
              <a:cs typeface="Roboto Condensed"/>
            </a:endParaRP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Popular Python linters: flake8, </a:t>
            </a:r>
            <a:r>
              <a:rPr lang="en-US" dirty="0" err="1">
                <a:latin typeface="Aptos" panose="020B0004020202020204" pitchFamily="34" charset="0"/>
                <a:ea typeface="Roboto Condensed"/>
                <a:cs typeface="Roboto Condensed"/>
              </a:rPr>
              <a:t>pylint</a:t>
            </a:r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, black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Helps maintain consistency across the team</a:t>
            </a:r>
          </a:p>
        </p:txBody>
      </p:sp>
      <p:pic>
        <p:nvPicPr>
          <p:cNvPr id="26626" name="Picture 2" descr="AI Native Universal Linter">
            <a:extLst>
              <a:ext uri="{FF2B5EF4-FFF2-40B4-BE49-F238E27FC236}">
                <a16:creationId xmlns:a16="http://schemas.microsoft.com/office/drawing/2014/main" id="{3D23DCEA-35C9-FE57-7720-7A31F707E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462" y="2681141"/>
            <a:ext cx="6061075" cy="342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8745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51656-B928-2318-9899-8FAD400C8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C41C928-A406-0048-CC97-535D73B0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70" y="278882"/>
            <a:ext cx="11445580" cy="597568"/>
          </a:xfrm>
        </p:spPr>
        <p:txBody>
          <a:bodyPr/>
          <a:lstStyle/>
          <a:p>
            <a:r>
              <a:rPr lang="en-US" dirty="0"/>
              <a:t>Pipelines</a:t>
            </a:r>
            <a:endParaRPr lang="en-US" i="1" dirty="0">
              <a:latin typeface="Agency FB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0F1809C-1E47-E465-3FBC-B6EA03070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962"/>
            <a:ext cx="9398000" cy="49236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Automate tests, builds, and checks on every commit/PR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Ensures code quality before merging to main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Verify branch naming standards or other organization standards post-commit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Pipelines can not be enforced pre-commit</a:t>
            </a:r>
          </a:p>
        </p:txBody>
      </p:sp>
      <p:pic>
        <p:nvPicPr>
          <p:cNvPr id="27650" name="Picture 2" descr="Tutorial: Create and run your first GitLab CI/CD pipeline | GitLab Docs">
            <a:extLst>
              <a:ext uri="{FF2B5EF4-FFF2-40B4-BE49-F238E27FC236}">
                <a16:creationId xmlns:a16="http://schemas.microsoft.com/office/drawing/2014/main" id="{6751C66D-8FBC-CE1A-7944-F232492B8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307" y="3648776"/>
            <a:ext cx="6868160" cy="242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4112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F0AFF-35E5-A1F0-1595-EECD65AF0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7B7A57D8-6370-5435-B330-186E66F66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70" y="278882"/>
            <a:ext cx="11445580" cy="597568"/>
          </a:xfrm>
        </p:spPr>
        <p:txBody>
          <a:bodyPr/>
          <a:lstStyle/>
          <a:p>
            <a:r>
              <a:rPr lang="en-US" dirty="0"/>
              <a:t>Submodules </a:t>
            </a:r>
            <a:endParaRPr lang="en-US" i="1" dirty="0">
              <a:latin typeface="Agency FB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701C207-81A2-5991-E918-7733995A1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962"/>
            <a:ext cx="6375400" cy="492362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Include another Git repository within a repo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Useful for modular projects (like DASH and ACP)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Commands: </a:t>
            </a:r>
          </a:p>
          <a:p>
            <a:pPr lvl="1"/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git submodule add</a:t>
            </a:r>
          </a:p>
          <a:p>
            <a:pPr lvl="1"/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git submodule update --</a:t>
            </a:r>
            <a:r>
              <a:rPr lang="en-US" dirty="0" err="1">
                <a:latin typeface="Aptos" panose="020B0004020202020204" pitchFamily="34" charset="0"/>
                <a:ea typeface="Roboto Condensed"/>
                <a:cs typeface="Roboto Condensed"/>
              </a:rPr>
              <a:t>init</a:t>
            </a:r>
            <a:endParaRPr lang="en-US" dirty="0">
              <a:latin typeface="Aptos" panose="020B0004020202020204" pitchFamily="34" charset="0"/>
              <a:ea typeface="Roboto Condensed"/>
              <a:cs typeface="Roboto Condensed"/>
            </a:endParaRP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Helps manage external dependencies consistently 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Allows updates to shared functionality to be made in a centralized location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Can be tricky at first! </a:t>
            </a:r>
          </a:p>
        </p:txBody>
      </p:sp>
      <p:pic>
        <p:nvPicPr>
          <p:cNvPr id="28674" name="Picture 2" descr="Git Submodules — Dev documentation">
            <a:extLst>
              <a:ext uri="{FF2B5EF4-FFF2-40B4-BE49-F238E27FC236}">
                <a16:creationId xmlns:a16="http://schemas.microsoft.com/office/drawing/2014/main" id="{48B52A87-AE33-945A-3ACF-B2658863D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026" y="1896533"/>
            <a:ext cx="4696261" cy="322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938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64D36-3F01-6C0B-4A46-BB7AFC71A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29B62F8-EDBA-5030-1B51-738EF3BA1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70" y="278882"/>
            <a:ext cx="8239247" cy="597568"/>
          </a:xfrm>
        </p:spPr>
        <p:txBody>
          <a:bodyPr/>
          <a:lstStyle/>
          <a:p>
            <a:r>
              <a:rPr lang="en-US" dirty="0">
                <a:latin typeface="Agency FB"/>
                <a:ea typeface="ＭＳ Ｐゴシック"/>
              </a:rPr>
              <a:t>Git is a Time Machine for Your Code</a:t>
            </a:r>
            <a:endParaRPr lang="en-US" i="1" dirty="0">
              <a:latin typeface="Agency FB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CDA06F-4B66-A877-4C36-7947958A6EDB}"/>
              </a:ext>
            </a:extLst>
          </p:cNvPr>
          <p:cNvSpPr txBox="1"/>
          <p:nvPr/>
        </p:nvSpPr>
        <p:spPr>
          <a:xfrm>
            <a:off x="486697" y="1340669"/>
            <a:ext cx="11218606" cy="48013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Live Demo: </a:t>
            </a:r>
            <a:r>
              <a:rPr lang="en-US" sz="2400" dirty="0"/>
              <a:t>Exploring the First Git Commit</a:t>
            </a:r>
            <a:endParaRPr lang="en-US" sz="2400" dirty="0">
              <a:ea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ea typeface="Calibri"/>
              <a:cs typeface="Calibri"/>
            </a:endParaRPr>
          </a:p>
          <a:p>
            <a:r>
              <a:rPr lang="en-US" sz="2400" dirty="0">
                <a:ea typeface="Calibri"/>
                <a:cs typeface="Calibri"/>
              </a:rPr>
              <a:t>What does this show us?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Calibri"/>
                <a:cs typeface="Calibri"/>
              </a:rPr>
              <a:t>Git stores the entire evolution of a project, allowing you to: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Calibri"/>
                <a:cs typeface="Calibri"/>
              </a:rPr>
              <a:t>Track every change you make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Calibri"/>
                <a:cs typeface="Calibri"/>
              </a:rPr>
              <a:t>Recover lost work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Calibri"/>
                <a:cs typeface="Calibri"/>
              </a:rPr>
              <a:t>Jump back in time to any version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Calibri"/>
                <a:cs typeface="Calibri"/>
              </a:rPr>
              <a:t>Work together without stepping on each other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ea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Calibri"/>
                <a:cs typeface="Calibri"/>
              </a:rPr>
              <a:t>Even the Git source code itself is a Git </a:t>
            </a:r>
            <a:r>
              <a:rPr lang="en-US" sz="2400" i="1" dirty="0">
                <a:ea typeface="Calibri"/>
                <a:cs typeface="Calibri"/>
              </a:rPr>
              <a:t>repository</a:t>
            </a:r>
            <a:endParaRPr lang="en-US" sz="2400" dirty="0">
              <a:ea typeface="Calibri"/>
              <a:cs typeface="Calibri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ea typeface="Calibri"/>
              <a:cs typeface="Calibri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ea typeface="Calibri"/>
              <a:cs typeface="Calibri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24E2D3-1908-5817-FE90-7ED46BDF88F7}"/>
              </a:ext>
            </a:extLst>
          </p:cNvPr>
          <p:cNvSpPr txBox="1"/>
          <p:nvPr/>
        </p:nvSpPr>
        <p:spPr>
          <a:xfrm>
            <a:off x="1493770" y="6332999"/>
            <a:ext cx="595066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/>
              <a:t>A </a:t>
            </a:r>
            <a:r>
              <a:rPr lang="en-US" sz="1050" b="1" i="1" dirty="0"/>
              <a:t>Git repository:</a:t>
            </a:r>
            <a:r>
              <a:rPr lang="en-US" sz="1050" i="1" dirty="0"/>
              <a:t> often referred to as a "repo," is a fundamental concept in the Git version control system. </a:t>
            </a:r>
          </a:p>
          <a:p>
            <a:r>
              <a:rPr lang="en-US" sz="1050" i="1" dirty="0"/>
              <a:t>It is essentially a folder or directory where Git tracks and manages all changes made to a project's files.</a:t>
            </a:r>
          </a:p>
        </p:txBody>
      </p:sp>
    </p:spTree>
    <p:extLst>
      <p:ext uri="{BB962C8B-B14F-4D97-AF65-F5344CB8AC3E}">
        <p14:creationId xmlns:p14="http://schemas.microsoft.com/office/powerpoint/2010/main" val="22305486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B9F71-08CD-0A55-5154-DDB945818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0D6E9DFF-D48C-F05E-6665-79F019F6A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70" y="278882"/>
            <a:ext cx="11445580" cy="597568"/>
          </a:xfrm>
        </p:spPr>
        <p:txBody>
          <a:bodyPr/>
          <a:lstStyle/>
          <a:p>
            <a:r>
              <a:rPr lang="en-US" dirty="0"/>
              <a:t>SSH Keys</a:t>
            </a:r>
            <a:endParaRPr lang="en-US" i="1" dirty="0">
              <a:latin typeface="Agency FB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62C45B1-81A4-084E-17BD-8353E3DFB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962"/>
            <a:ext cx="6287347" cy="492362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Secure GitHub authentication without passwords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Generate your key using ssh-keygen</a:t>
            </a:r>
          </a:p>
          <a:p>
            <a:pPr lvl="1"/>
            <a:r>
              <a:rPr lang="de-DE" dirty="0" err="1">
                <a:highlight>
                  <a:srgbClr val="E6E6E6"/>
                </a:highlight>
                <a:latin typeface="Aptos" panose="020B0004020202020204" pitchFamily="34" charset="0"/>
                <a:ea typeface="Roboto Condensed"/>
                <a:cs typeface="Roboto Condensed"/>
              </a:rPr>
              <a:t>ssh-keygen</a:t>
            </a:r>
            <a:r>
              <a:rPr lang="de-DE" dirty="0">
                <a:highlight>
                  <a:srgbClr val="E6E6E6"/>
                </a:highlight>
                <a:latin typeface="Aptos" panose="020B0004020202020204" pitchFamily="34" charset="0"/>
                <a:ea typeface="Roboto Condensed"/>
                <a:cs typeface="Roboto Condensed"/>
              </a:rPr>
              <a:t> -t ed25519 -C your_email@usf.edu</a:t>
            </a:r>
          </a:p>
          <a:p>
            <a:pPr lvl="1"/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Accept default save location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On GitHub go to Settings </a:t>
            </a:r>
            <a:r>
              <a:rPr lang="en-US" dirty="0"/>
              <a:t>→ </a:t>
            </a:r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SSH and GPG keys </a:t>
            </a:r>
            <a:r>
              <a:rPr lang="en-US" dirty="0"/>
              <a:t>→</a:t>
            </a:r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 New SSH Key, then paste your key and save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Test your ssh key with:</a:t>
            </a:r>
          </a:p>
          <a:p>
            <a:pPr lvl="1"/>
            <a:r>
              <a:rPr lang="de-DE" dirty="0" err="1">
                <a:highlight>
                  <a:srgbClr val="E6E6E6"/>
                </a:highlight>
                <a:latin typeface="Aptos" panose="020B0004020202020204" pitchFamily="34" charset="0"/>
                <a:ea typeface="Roboto Condensed"/>
                <a:cs typeface="Roboto Condensed"/>
              </a:rPr>
              <a:t>ssh</a:t>
            </a:r>
            <a:r>
              <a:rPr lang="de-DE" dirty="0">
                <a:highlight>
                  <a:srgbClr val="E6E6E6"/>
                </a:highlight>
                <a:latin typeface="Aptos" panose="020B0004020202020204" pitchFamily="34" charset="0"/>
                <a:ea typeface="Roboto Condensed"/>
                <a:cs typeface="Roboto Condensed"/>
              </a:rPr>
              <a:t> -T git@github.com</a:t>
            </a:r>
            <a:endParaRPr lang="en-US" dirty="0">
              <a:highlight>
                <a:srgbClr val="E6E6E6"/>
              </a:highlight>
              <a:latin typeface="Aptos" panose="020B0004020202020204" pitchFamily="34" charset="0"/>
              <a:ea typeface="Roboto Condensed"/>
              <a:cs typeface="Roboto Condensed"/>
            </a:endParaRP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Simplifies pulling and pushing greatly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DF395B-EC6D-7B6C-052D-3FC7A73B5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267" y="2326933"/>
            <a:ext cx="5085256" cy="194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201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D076C-667C-CCC7-3B5D-ADECCAEB4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723DF9-D13B-665B-0AB2-EC3600BE606E}"/>
              </a:ext>
            </a:extLst>
          </p:cNvPr>
          <p:cNvSpPr txBox="1"/>
          <p:nvPr/>
        </p:nvSpPr>
        <p:spPr>
          <a:xfrm>
            <a:off x="5050824" y="2413337"/>
            <a:ext cx="7629408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b="1" dirty="0">
                <a:solidFill>
                  <a:srgbClr val="006666"/>
                </a:solidFill>
                <a:latin typeface="Agency FB"/>
                <a:ea typeface="ＭＳ Ｐゴシック"/>
                <a:cs typeface="Arial"/>
                <a:sym typeface="Arial"/>
              </a:rPr>
              <a:t>Closing Section</a:t>
            </a:r>
          </a:p>
          <a:p>
            <a:pPr defTabSz="45718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b="1" dirty="0">
              <a:solidFill>
                <a:srgbClr val="006666"/>
              </a:solidFill>
              <a:latin typeface="Calibri"/>
              <a:ea typeface="ＭＳ Ｐゴシック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EB8ED9-4A35-BE24-49E7-AC7AE68363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2850" y="1605929"/>
            <a:ext cx="2875624" cy="238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793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550C4-D524-3B2B-E398-CADD0FA9A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994638C6-4FA9-DC22-B261-7033350BC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70" y="278882"/>
            <a:ext cx="11445580" cy="597568"/>
          </a:xfrm>
        </p:spPr>
        <p:txBody>
          <a:bodyPr/>
          <a:lstStyle/>
          <a:p>
            <a:r>
              <a:rPr lang="en-US" dirty="0"/>
              <a:t>Additional Resources</a:t>
            </a:r>
            <a:endParaRPr lang="en-US" i="1" dirty="0">
              <a:latin typeface="Agency FB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3029F6E-CD1B-5BB5-BF86-C2B3D3241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962"/>
            <a:ext cx="9994900" cy="49236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Git SCM tutorials: </a:t>
            </a:r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  <a:hlinkClick r:id="rId3"/>
              </a:rPr>
              <a:t>https://git-scm.com/docs</a:t>
            </a:r>
            <a:endParaRPr lang="en-US" dirty="0">
              <a:latin typeface="Aptos" panose="020B0004020202020204" pitchFamily="34" charset="0"/>
              <a:ea typeface="Roboto Condensed"/>
              <a:cs typeface="Roboto Condensed"/>
            </a:endParaRP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LinkedIn Learning: Git Fundamentals course</a:t>
            </a: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Awesome interactive game on Git: </a:t>
            </a:r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  <a:hlinkClick r:id="rId4"/>
              </a:rPr>
              <a:t>https://learngitbranching.js.org/?locale=en_US</a:t>
            </a:r>
            <a:endParaRPr lang="en-US" dirty="0">
              <a:latin typeface="Aptos" panose="020B0004020202020204" pitchFamily="34" charset="0"/>
              <a:ea typeface="Roboto Condensed"/>
              <a:cs typeface="Roboto Condensed"/>
            </a:endParaRPr>
          </a:p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Git cheat sheet: </a:t>
            </a:r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  <a:hlinkClick r:id="rId5"/>
              </a:rPr>
              <a:t>https://education.github.com/git-cheat-sheet-education.pdf</a:t>
            </a:r>
            <a:endParaRPr lang="en-US" dirty="0">
              <a:latin typeface="Aptos" panose="020B0004020202020204" pitchFamily="34" charset="0"/>
              <a:ea typeface="Roboto Condensed"/>
              <a:cs typeface="Roboto Condensed"/>
            </a:endParaRPr>
          </a:p>
          <a:p>
            <a:endParaRPr lang="en-US" dirty="0">
              <a:latin typeface="Aptos" panose="020B0004020202020204" pitchFamily="34" charset="0"/>
              <a:ea typeface="Roboto Condensed"/>
              <a:cs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4334093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8C69A-5503-4D6A-BB9F-B5C5BD7BB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96C4926-CB64-412F-EABA-268D71D9B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70" y="278882"/>
            <a:ext cx="11445580" cy="597568"/>
          </a:xfrm>
        </p:spPr>
        <p:txBody>
          <a:bodyPr/>
          <a:lstStyle/>
          <a:p>
            <a:r>
              <a:rPr lang="en-US" dirty="0">
                <a:latin typeface="Agency FB"/>
              </a:rPr>
              <a:t>Q &amp; 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B42F21-9028-40B3-8BCB-A72F907EE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962"/>
            <a:ext cx="9994900" cy="49236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ptos" panose="020B0004020202020204" pitchFamily="34" charset="0"/>
                <a:ea typeface="Roboto Condensed"/>
                <a:cs typeface="Roboto Condensed"/>
              </a:rPr>
              <a:t>Thank you, everyone!</a:t>
            </a:r>
          </a:p>
        </p:txBody>
      </p:sp>
    </p:spTree>
    <p:extLst>
      <p:ext uri="{BB962C8B-B14F-4D97-AF65-F5344CB8AC3E}">
        <p14:creationId xmlns:p14="http://schemas.microsoft.com/office/powerpoint/2010/main" val="3686982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CEEE7-BCF3-D483-02C6-84CD7A88B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0039E135-87EB-E7CE-12EA-CD2FE71BD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70" y="278882"/>
            <a:ext cx="8239247" cy="597568"/>
          </a:xfrm>
        </p:spPr>
        <p:txBody>
          <a:bodyPr/>
          <a:lstStyle/>
          <a:p>
            <a:r>
              <a:rPr lang="en-US" dirty="0">
                <a:latin typeface="Agency FB"/>
                <a:ea typeface="ＭＳ Ｐゴシック"/>
              </a:rPr>
              <a:t>Why Git Exists</a:t>
            </a:r>
            <a:endParaRPr lang="en-US" i="1" dirty="0">
              <a:latin typeface="Agency FB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38B20E-62E9-599D-5C17-FFD8B2A96453}"/>
              </a:ext>
            </a:extLst>
          </p:cNvPr>
          <p:cNvSpPr txBox="1"/>
          <p:nvPr/>
        </p:nvSpPr>
        <p:spPr>
          <a:xfrm>
            <a:off x="486697" y="1347019"/>
            <a:ext cx="11218606" cy="49859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Calibri"/>
                <a:cs typeface="Calibri"/>
              </a:rPr>
              <a:t>Git was created in 2005 during a major crisis in the Linux kernel community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Calibri"/>
                <a:cs typeface="Calibri"/>
              </a:rPr>
              <a:t>Project outgrew its previous version control tools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ea typeface="Calibri"/>
                <a:cs typeface="Calibri"/>
              </a:rPr>
              <a:t>Linus Torvalds</a:t>
            </a:r>
            <a:r>
              <a:rPr lang="en-US" sz="2400" dirty="0">
                <a:ea typeface="Calibri"/>
                <a:cs typeface="Calibri"/>
              </a:rPr>
              <a:t> built Git to be </a:t>
            </a:r>
            <a:r>
              <a:rPr lang="en-US" sz="2400" b="1" dirty="0">
                <a:ea typeface="Calibri"/>
                <a:cs typeface="Calibri"/>
              </a:rPr>
              <a:t>fast, distributed, corruption resistant</a:t>
            </a:r>
            <a:r>
              <a:rPr lang="en-US" sz="2400" dirty="0">
                <a:ea typeface="Calibri"/>
                <a:cs typeface="Calibri"/>
              </a:rPr>
              <a:t> VCS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Calibri"/>
                <a:cs typeface="Calibri"/>
              </a:rPr>
              <a:t>Every Git </a:t>
            </a:r>
            <a:r>
              <a:rPr lang="en-US" sz="2400" i="1" dirty="0">
                <a:ea typeface="Calibri"/>
                <a:cs typeface="Calibri"/>
              </a:rPr>
              <a:t>repository</a:t>
            </a:r>
            <a:r>
              <a:rPr lang="en-US" sz="2400" dirty="0">
                <a:ea typeface="Calibri"/>
                <a:cs typeface="Calibri"/>
              </a:rPr>
              <a:t> is a full copy of the entire project history</a:t>
            </a:r>
          </a:p>
          <a:p>
            <a:endParaRPr lang="en-US" b="1" dirty="0"/>
          </a:p>
          <a:p>
            <a:r>
              <a:rPr lang="en-US" b="1" dirty="0"/>
              <a:t>Used by organizations such as:</a:t>
            </a:r>
            <a:endParaRPr lang="en-US" dirty="0"/>
          </a:p>
          <a:p>
            <a:r>
              <a:rPr lang="en-US" dirty="0"/>
              <a:t>- Microsoft</a:t>
            </a:r>
          </a:p>
          <a:p>
            <a:r>
              <a:rPr lang="en-US" dirty="0"/>
              <a:t>- Google</a:t>
            </a:r>
          </a:p>
          <a:p>
            <a:r>
              <a:rPr lang="en-US" dirty="0"/>
              <a:t>- Amazon</a:t>
            </a:r>
          </a:p>
          <a:p>
            <a:r>
              <a:rPr lang="en-US" dirty="0"/>
              <a:t>- Meta</a:t>
            </a:r>
          </a:p>
          <a:p>
            <a:r>
              <a:rPr lang="en-US" dirty="0"/>
              <a:t>- NASA Jet Propulsion Laboratory</a:t>
            </a:r>
          </a:p>
          <a:p>
            <a:r>
              <a:rPr lang="en-US" dirty="0"/>
              <a:t>- The Linux Foundation</a:t>
            </a:r>
          </a:p>
          <a:p>
            <a:r>
              <a:rPr lang="en-US" dirty="0"/>
              <a:t>- Open-source communities across every major language</a:t>
            </a:r>
          </a:p>
          <a:p>
            <a:r>
              <a:rPr lang="en-US" dirty="0"/>
              <a:t>- Most Fortune 500 engineering teams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ea typeface="Calibri"/>
              <a:cs typeface="Calibri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6919D8E-B56B-365B-8DC4-52054A85D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943" y="3300730"/>
            <a:ext cx="5039360" cy="2834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331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8E139-02F5-0A10-D584-7B8981DE5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705808-E41B-C83F-134A-5E68B05E05E1}"/>
              </a:ext>
            </a:extLst>
          </p:cNvPr>
          <p:cNvSpPr txBox="1"/>
          <p:nvPr/>
        </p:nvSpPr>
        <p:spPr>
          <a:xfrm>
            <a:off x="4643911" y="2309806"/>
            <a:ext cx="7629408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b="1" dirty="0">
                <a:solidFill>
                  <a:srgbClr val="006666"/>
                </a:solidFill>
                <a:latin typeface="Agency FB"/>
                <a:ea typeface="ＭＳ Ｐゴシック"/>
                <a:cs typeface="Arial"/>
                <a:sym typeface="Arial"/>
              </a:rPr>
              <a:t>Setup Your Machine for Git</a:t>
            </a:r>
          </a:p>
          <a:p>
            <a:pPr defTabSz="45718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b="1" dirty="0">
              <a:solidFill>
                <a:srgbClr val="006666"/>
              </a:solidFill>
              <a:latin typeface="Calibri"/>
              <a:ea typeface="ＭＳ Ｐゴシック"/>
              <a:cs typeface="Arial"/>
              <a:sym typeface="Arial"/>
            </a:endParaRPr>
          </a:p>
        </p:txBody>
      </p:sp>
      <p:pic>
        <p:nvPicPr>
          <p:cNvPr id="7170" name="Picture 2" descr="Git Fundamentals. Basic Git Commands | by Ushani Anuradha | Medium">
            <a:extLst>
              <a:ext uri="{FF2B5EF4-FFF2-40B4-BE49-F238E27FC236}">
                <a16:creationId xmlns:a16="http://schemas.microsoft.com/office/drawing/2014/main" id="{7842255E-03BD-77C8-57D2-30DBCFC0A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011" y="3077026"/>
            <a:ext cx="4601553" cy="286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22EEA99-4224-680D-AB29-E77F6EBE6D0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960" y="1965960"/>
            <a:ext cx="3535000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FD048-B9DF-5961-225C-CFAB3522C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B5E91842-CA95-D775-838D-1E348038B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70" y="278882"/>
            <a:ext cx="8239247" cy="597568"/>
          </a:xfrm>
        </p:spPr>
        <p:txBody>
          <a:bodyPr/>
          <a:lstStyle/>
          <a:p>
            <a:r>
              <a:rPr lang="en-US" dirty="0">
                <a:latin typeface="Agency FB"/>
                <a:ea typeface="ＭＳ Ｐゴシック"/>
              </a:rPr>
              <a:t>Installing Git</a:t>
            </a:r>
            <a:endParaRPr lang="en-US" i="1" dirty="0">
              <a:latin typeface="Agency FB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254BFC-E1B1-03F9-0136-FA794D58A874}"/>
              </a:ext>
            </a:extLst>
          </p:cNvPr>
          <p:cNvSpPr txBox="1"/>
          <p:nvPr/>
        </p:nvSpPr>
        <p:spPr>
          <a:xfrm>
            <a:off x="486697" y="1347019"/>
            <a:ext cx="11218606" cy="46166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Calibri"/>
                <a:cs typeface="Calibri"/>
              </a:rPr>
              <a:t>Git Install </a:t>
            </a:r>
            <a:r>
              <a:rPr lang="en-US" sz="2400" b="1" dirty="0">
                <a:ea typeface="Calibri"/>
                <a:cs typeface="Calibri"/>
              </a:rPr>
              <a:t>macOS</a:t>
            </a:r>
            <a:r>
              <a:rPr lang="en-US" sz="2400" dirty="0">
                <a:ea typeface="Calibri"/>
                <a:cs typeface="Calibri"/>
              </a:rPr>
              <a:t>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 dirty="0">
                <a:ea typeface="Calibri"/>
                <a:cs typeface="Calibri"/>
              </a:rPr>
              <a:t>Install </a:t>
            </a:r>
            <a:r>
              <a:rPr lang="en-US" sz="2400" dirty="0" err="1">
                <a:ea typeface="Calibri"/>
                <a:cs typeface="Calibri"/>
              </a:rPr>
              <a:t>HomeBrew</a:t>
            </a:r>
            <a:r>
              <a:rPr lang="en-US" sz="2400" dirty="0">
                <a:ea typeface="Calibri"/>
                <a:cs typeface="Calibri"/>
              </a:rPr>
              <a:t>: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E6E6E6"/>
                </a:highlight>
                <a:ea typeface="Calibri"/>
                <a:cs typeface="Calibri"/>
              </a:rPr>
              <a:t>/bin/bash -c "$(curl -</a:t>
            </a:r>
            <a:r>
              <a:rPr lang="en-US" dirty="0" err="1">
                <a:highlight>
                  <a:srgbClr val="E6E6E6"/>
                </a:highlight>
                <a:ea typeface="Calibri"/>
                <a:cs typeface="Calibri"/>
              </a:rPr>
              <a:t>fsSL</a:t>
            </a:r>
            <a:r>
              <a:rPr lang="en-US" dirty="0">
                <a:highlight>
                  <a:srgbClr val="E6E6E6"/>
                </a:highlight>
                <a:ea typeface="Calibri"/>
                <a:cs typeface="Calibri"/>
              </a:rPr>
              <a:t> https://raw.githubusercontent.com/Homebrew/install/HEAD/install.sh)”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 dirty="0">
                <a:ea typeface="Calibri"/>
                <a:cs typeface="Calibri"/>
              </a:rPr>
              <a:t>Install Git: 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E6E6E6"/>
                </a:highlight>
              </a:rPr>
              <a:t>brew install git</a:t>
            </a:r>
          </a:p>
          <a:p>
            <a:pPr lvl="3"/>
            <a:endParaRPr lang="en-US" sz="2400" dirty="0">
              <a:ea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Calibri"/>
                <a:cs typeface="Calibri"/>
              </a:rPr>
              <a:t>Git Install </a:t>
            </a:r>
            <a:r>
              <a:rPr lang="en-US" sz="2400" b="1" dirty="0">
                <a:ea typeface="Calibri"/>
                <a:cs typeface="Calibri"/>
              </a:rPr>
              <a:t>Windows</a:t>
            </a:r>
            <a:r>
              <a:rPr lang="en-US" sz="2400" dirty="0">
                <a:ea typeface="Calibri"/>
                <a:cs typeface="Calibri"/>
              </a:rPr>
              <a:t>: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400" dirty="0">
                <a:ea typeface="Calibri"/>
                <a:cs typeface="Calibri"/>
                <a:hlinkClick r:id="rId2"/>
              </a:rPr>
              <a:t>https://git-scm.com/install/windows</a:t>
            </a:r>
            <a:endParaRPr lang="en-US" sz="2400" dirty="0">
              <a:ea typeface="Calibri"/>
              <a:cs typeface="Calibri"/>
            </a:endParaRP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400" dirty="0">
                <a:ea typeface="Calibri"/>
                <a:cs typeface="Calibri"/>
              </a:rPr>
              <a:t>Run the installer, accept defaults, and add to path</a:t>
            </a:r>
          </a:p>
          <a:p>
            <a:pPr lvl="3"/>
            <a:endParaRPr lang="en-US" sz="2400" dirty="0">
              <a:ea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Calibri"/>
                <a:cs typeface="Calibri"/>
              </a:rPr>
              <a:t>Git Install </a:t>
            </a:r>
            <a:r>
              <a:rPr lang="en-US" sz="2400" b="1" dirty="0">
                <a:ea typeface="Calibri"/>
                <a:cs typeface="Calibri"/>
              </a:rPr>
              <a:t>Linux </a:t>
            </a:r>
            <a:r>
              <a:rPr lang="en-US" sz="2400" dirty="0">
                <a:ea typeface="Calibri"/>
                <a:cs typeface="Calibri"/>
              </a:rPr>
              <a:t>(usually preinstalled):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400" dirty="0">
                <a:ea typeface="Calibri"/>
                <a:cs typeface="Calibri"/>
                <a:hlinkClick r:id="rId3"/>
              </a:rPr>
              <a:t>https://git-scm.com/install/linux</a:t>
            </a:r>
            <a:endParaRPr lang="en-US" sz="2400" dirty="0">
              <a:ea typeface="Calibri"/>
              <a:cs typeface="Calibri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50" name="Picture 2" descr="Windows Mac Linux Logo Transparent PNG - 943x335 - Free Download on NicePNG">
            <a:extLst>
              <a:ext uri="{FF2B5EF4-FFF2-40B4-BE49-F238E27FC236}">
                <a16:creationId xmlns:a16="http://schemas.microsoft.com/office/drawing/2014/main" id="{BA625B91-C5BC-43F5-69AD-0413948A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353" y="4803801"/>
            <a:ext cx="3028950" cy="115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549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57A96-CDA9-2D3A-BC91-052473C4C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875406C4-E53E-C462-46B6-546562202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70" y="278882"/>
            <a:ext cx="8239247" cy="597568"/>
          </a:xfrm>
        </p:spPr>
        <p:txBody>
          <a:bodyPr/>
          <a:lstStyle/>
          <a:p>
            <a:r>
              <a:rPr lang="en-US" dirty="0">
                <a:latin typeface="Agency FB"/>
                <a:ea typeface="ＭＳ Ｐゴシック"/>
              </a:rPr>
              <a:t>Verify Install and Configure Git</a:t>
            </a:r>
            <a:endParaRPr lang="en-US" i="1" dirty="0">
              <a:latin typeface="Agency FB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DC04CC-373B-08A8-89C6-C9C6B92B81AE}"/>
              </a:ext>
            </a:extLst>
          </p:cNvPr>
          <p:cNvSpPr txBox="1"/>
          <p:nvPr/>
        </p:nvSpPr>
        <p:spPr>
          <a:xfrm>
            <a:off x="486697" y="1347019"/>
            <a:ext cx="1121860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Calibri"/>
                <a:cs typeface="Calibri"/>
              </a:rPr>
              <a:t>To verify installation, open a terminal/command line/shell and run the command: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E6E6E6"/>
                </a:highlight>
                <a:ea typeface="Calibri"/>
                <a:cs typeface="Calibri"/>
              </a:rPr>
              <a:t>git --version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889A76-1296-0E9E-3840-D7936F3B0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610" y="1802695"/>
            <a:ext cx="4674990" cy="16917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895202-406E-E6CE-482C-4B6ACDCE0EEB}"/>
              </a:ext>
            </a:extLst>
          </p:cNvPr>
          <p:cNvSpPr txBox="1"/>
          <p:nvPr/>
        </p:nvSpPr>
        <p:spPr>
          <a:xfrm>
            <a:off x="486697" y="3664769"/>
            <a:ext cx="1121860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Calibri"/>
                <a:cs typeface="Calibri"/>
              </a:rPr>
              <a:t>Git needs to know who you are. Set your name and email: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E6E6E6"/>
                </a:highlight>
                <a:ea typeface="Calibri"/>
                <a:cs typeface="Calibri"/>
              </a:rPr>
              <a:t>git config --global user.name “Your Name”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E6E6E6"/>
                </a:highlight>
                <a:ea typeface="Calibri"/>
                <a:cs typeface="Calibri"/>
              </a:rPr>
              <a:t>git config –global </a:t>
            </a:r>
            <a:r>
              <a:rPr lang="en-US" sz="2400" dirty="0" err="1">
                <a:highlight>
                  <a:srgbClr val="E6E6E6"/>
                </a:highlight>
                <a:ea typeface="Calibri"/>
                <a:cs typeface="Calibri"/>
              </a:rPr>
              <a:t>user.email</a:t>
            </a:r>
            <a:r>
              <a:rPr lang="en-US" sz="2400" dirty="0">
                <a:highlight>
                  <a:srgbClr val="E6E6E6"/>
                </a:highlight>
                <a:ea typeface="Calibri"/>
                <a:cs typeface="Calibri"/>
              </a:rPr>
              <a:t> “your.email@usf.edu”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FB3B44-1070-B893-22EB-4D2D2E435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127" y="5006627"/>
            <a:ext cx="5229955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74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3EE66-F2E8-0045-9294-6F1026817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3FB61F2E-A1C9-9BE9-861C-E2B469669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70" y="278882"/>
            <a:ext cx="8239247" cy="597568"/>
          </a:xfrm>
        </p:spPr>
        <p:txBody>
          <a:bodyPr/>
          <a:lstStyle/>
          <a:p>
            <a:r>
              <a:rPr lang="en-US" dirty="0">
                <a:latin typeface="Agency FB"/>
                <a:ea typeface="ＭＳ Ｐゴシック"/>
              </a:rPr>
              <a:t>Optional but Recommended Tools</a:t>
            </a:r>
            <a:endParaRPr lang="en-US" i="1" dirty="0">
              <a:latin typeface="Agency FB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7A0E71-9670-360D-0CE2-2B5D22C7796D}"/>
              </a:ext>
            </a:extLst>
          </p:cNvPr>
          <p:cNvSpPr txBox="1"/>
          <p:nvPr/>
        </p:nvSpPr>
        <p:spPr>
          <a:xfrm>
            <a:off x="486697" y="1347019"/>
            <a:ext cx="11218606" cy="517064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Calibri"/>
                <a:cs typeface="Calibri"/>
              </a:rPr>
              <a:t>Recommended IDE: </a:t>
            </a:r>
            <a:r>
              <a:rPr lang="en-US" sz="2400" dirty="0">
                <a:ea typeface="Calibri"/>
                <a:cs typeface="Calibri"/>
                <a:hlinkClick r:id="rId2"/>
              </a:rPr>
              <a:t>VS Code</a:t>
            </a:r>
            <a:r>
              <a:rPr lang="en-US" sz="2400" dirty="0">
                <a:ea typeface="Calibri"/>
                <a:cs typeface="Calibri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ea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Calibri"/>
                <a:cs typeface="Calibri"/>
              </a:rPr>
              <a:t>For the exercise, install Python: </a:t>
            </a:r>
            <a:r>
              <a:rPr lang="en-US" sz="2400" dirty="0">
                <a:ea typeface="Calibri"/>
                <a:cs typeface="Calibri"/>
                <a:hlinkClick r:id="rId3"/>
              </a:rPr>
              <a:t>https://www.python.org/downloads/release/python-3140/</a:t>
            </a:r>
            <a:r>
              <a:rPr lang="en-US" sz="2400" dirty="0">
                <a:ea typeface="Calibri"/>
                <a:cs typeface="Calibri"/>
              </a:rPr>
              <a:t> (Python is no longer needed for the exercise)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Calibri"/>
                <a:cs typeface="Calibri"/>
              </a:rPr>
              <a:t>Scroll down and find your 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ea typeface="Calibri"/>
              <a:cs typeface="Calibri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ea typeface="Calibri"/>
              <a:cs typeface="Calibri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ea typeface="Calibri"/>
              <a:cs typeface="Calibri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ea typeface="Calibri"/>
              <a:cs typeface="Calibri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ea typeface="Calibri"/>
              <a:cs typeface="Calibri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Calibri"/>
                <a:cs typeface="Calibri"/>
              </a:rPr>
              <a:t>Verify Python install with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E6E6E6"/>
                </a:highlight>
                <a:ea typeface="Calibri"/>
                <a:cs typeface="Calibri"/>
              </a:rPr>
              <a:t>python --version</a:t>
            </a:r>
            <a:r>
              <a:rPr lang="en-US" sz="2400" dirty="0">
                <a:ea typeface="Calibri"/>
                <a:cs typeface="Calibri"/>
              </a:rPr>
              <a:t> or </a:t>
            </a:r>
            <a:r>
              <a:rPr lang="en-US" sz="2400" dirty="0">
                <a:highlight>
                  <a:srgbClr val="E6E6E6"/>
                </a:highlight>
                <a:ea typeface="Calibri"/>
                <a:cs typeface="Calibri"/>
              </a:rPr>
              <a:t>python3 --version</a:t>
            </a:r>
          </a:p>
          <a:p>
            <a:pPr lvl="1"/>
            <a:endParaRPr lang="en-US" sz="2400" dirty="0">
              <a:ea typeface="Calibri"/>
              <a:cs typeface="Calibri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471497-587A-29EE-F3A8-4C03394F7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4621" y="3237605"/>
            <a:ext cx="8002757" cy="150085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9871A40-840C-8E79-2659-4BAA668AD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47019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E331AA9-F8FA-0235-A0A1-3229ED432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00" y="3553058"/>
            <a:ext cx="869950" cy="86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78104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80E9DCD-938F-4272-ACBF-566B8B7E9CFD}" vid="{E41C98CC-F6C7-4160-8C8F-52485B3899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A3BC09700A5B4EB96DDA96F0C99531" ma:contentTypeVersion="18" ma:contentTypeDescription="Create a new document." ma:contentTypeScope="" ma:versionID="9484381384ba9a410becd1fb7ccd5d5b">
  <xsd:schema xmlns:xsd="http://www.w3.org/2001/XMLSchema" xmlns:xs="http://www.w3.org/2001/XMLSchema" xmlns:p="http://schemas.microsoft.com/office/2006/metadata/properties" xmlns:ns3="81556c77-38a9-4a79-89bc-9ed65f499e2f" xmlns:ns4="8d84d44d-fe4c-4aaf-8c70-db6a454bcd6e" targetNamespace="http://schemas.microsoft.com/office/2006/metadata/properties" ma:root="true" ma:fieldsID="551e6a389e89fd8c549e83c5e5527b39" ns3:_="" ns4:_="">
    <xsd:import namespace="81556c77-38a9-4a79-89bc-9ed65f499e2f"/>
    <xsd:import namespace="8d84d44d-fe4c-4aaf-8c70-db6a454bcd6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556c77-38a9-4a79-89bc-9ed65f499e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84d44d-fe4c-4aaf-8c70-db6a454bcd6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1556c77-38a9-4a79-89bc-9ed65f499e2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FA7DCDC-8B50-4F42-B186-CF7F8E81278F}">
  <ds:schemaRefs>
    <ds:schemaRef ds:uri="81556c77-38a9-4a79-89bc-9ed65f499e2f"/>
    <ds:schemaRef ds:uri="8d84d44d-fe4c-4aaf-8c70-db6a454bcd6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5229EDD-3024-48FB-B110-4F33CA72F206}">
  <ds:schemaRefs>
    <ds:schemaRef ds:uri="http://schemas.microsoft.com/office/2006/metadata/properties"/>
    <ds:schemaRef ds:uri="8d84d44d-fe4c-4aaf-8c70-db6a454bcd6e"/>
    <ds:schemaRef ds:uri="http://purl.org/dc/terms/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81556c77-38a9-4a79-89bc-9ed65f499e2f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6076D85-8AE1-4681-9FF7-E2D6AB718DA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IAE_FA_TEAM_SYNC_TEMPLATE</Template>
  <TotalTime>957</TotalTime>
  <Words>2216</Words>
  <Application>Microsoft Office PowerPoint</Application>
  <PresentationFormat>Widescreen</PresentationFormat>
  <Paragraphs>355</Paragraphs>
  <Slides>43</Slides>
  <Notes>28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Agency FB</vt:lpstr>
      <vt:lpstr>Aptos</vt:lpstr>
      <vt:lpstr>Arial</vt:lpstr>
      <vt:lpstr>Calibri</vt:lpstr>
      <vt:lpstr>Courier New</vt:lpstr>
      <vt:lpstr>Roboto Condensed</vt:lpstr>
      <vt:lpstr>Wingdings</vt:lpstr>
      <vt:lpstr>Custom Design</vt:lpstr>
      <vt:lpstr>PowerPoint Presentation</vt:lpstr>
      <vt:lpstr>Agenda</vt:lpstr>
      <vt:lpstr>PowerPoint Presentation</vt:lpstr>
      <vt:lpstr>Git is a Time Machine for Your Code</vt:lpstr>
      <vt:lpstr>Why Git Exists</vt:lpstr>
      <vt:lpstr>PowerPoint Presentation</vt:lpstr>
      <vt:lpstr>Installing Git</vt:lpstr>
      <vt:lpstr>Verify Install and Configure Git</vt:lpstr>
      <vt:lpstr>Optional but Recommended Tools</vt:lpstr>
      <vt:lpstr>PowerPoint Presentation</vt:lpstr>
      <vt:lpstr>How Do I Create a Repo? </vt:lpstr>
      <vt:lpstr>Git vs GitHub  </vt:lpstr>
      <vt:lpstr>The Git Model</vt:lpstr>
      <vt:lpstr>Working Directory</vt:lpstr>
      <vt:lpstr>Staging Area</vt:lpstr>
      <vt:lpstr>Local Repository</vt:lpstr>
      <vt:lpstr>Remote Repository</vt:lpstr>
      <vt:lpstr>Putting It All Together</vt:lpstr>
      <vt:lpstr>Basic Git Commands</vt:lpstr>
      <vt:lpstr>PowerPoint Presentation</vt:lpstr>
      <vt:lpstr>What is a Branch? </vt:lpstr>
      <vt:lpstr>Creating and Managing Branches</vt:lpstr>
      <vt:lpstr>What a Merge Does</vt:lpstr>
      <vt:lpstr>What a Rebase Does</vt:lpstr>
      <vt:lpstr>Merge vs Rebase</vt:lpstr>
      <vt:lpstr>PowerPoint Presentation</vt:lpstr>
      <vt:lpstr>Branch Conventions</vt:lpstr>
      <vt:lpstr>Feature Branch Workflow</vt:lpstr>
      <vt:lpstr>PR Etiquette</vt:lpstr>
      <vt:lpstr>Code Review</vt:lpstr>
      <vt:lpstr>PowerPoint Presentation</vt:lpstr>
      <vt:lpstr>Exercise Instructions</vt:lpstr>
      <vt:lpstr>Git Workflow in VS Code</vt:lpstr>
      <vt:lpstr>Git Workflow in Command Line</vt:lpstr>
      <vt:lpstr>PowerPoint Presentation</vt:lpstr>
      <vt:lpstr>Pre-commit Hooks</vt:lpstr>
      <vt:lpstr>Linters</vt:lpstr>
      <vt:lpstr>Pipelines</vt:lpstr>
      <vt:lpstr>Submodules </vt:lpstr>
      <vt:lpstr>SSH Keys</vt:lpstr>
      <vt:lpstr>PowerPoint Presentation</vt:lpstr>
      <vt:lpstr>Additional Resources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Zomorodi</dc:creator>
  <cp:lastModifiedBy>Brian Standage</cp:lastModifiedBy>
  <cp:revision>51</cp:revision>
  <cp:lastPrinted>2024-02-22T02:58:02Z</cp:lastPrinted>
  <dcterms:created xsi:type="dcterms:W3CDTF">2025-04-22T11:06:42Z</dcterms:created>
  <dcterms:modified xsi:type="dcterms:W3CDTF">2025-12-03T13:43:36Z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0x01010008A3BC09700A5B4EB96DDA96F0C99531</vt:lpwstr>
  </property>
</Properties>
</file>